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31259" y="2514600"/>
            <a:ext cx="10173353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 smtClean="0"/>
              <a:t>Objetivo de Aprendizaje: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/>
              <a:t/>
            </a:r>
            <a:br>
              <a:rPr lang="es-CL" dirty="0"/>
            </a:br>
            <a:r>
              <a:rPr lang="es-CL" b="1" dirty="0" smtClean="0">
                <a:solidFill>
                  <a:srgbClr val="0070C0"/>
                </a:solidFill>
              </a:rPr>
              <a:t>Recordar las características del Género Narrativo y reconocer sus textos como propios de la Literatura. </a:t>
            </a:r>
            <a:endParaRPr lang="es-CL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Números Romanos: ACTIVIDAD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942" y="4952159"/>
            <a:ext cx="2145364" cy="160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62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/>
          <p:nvPr/>
        </p:nvSpPr>
        <p:spPr>
          <a:xfrm>
            <a:off x="4599785" y="58886"/>
            <a:ext cx="3248025" cy="3803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 smtClean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GENERO NARRATIVO</a:t>
            </a:r>
            <a:endParaRPr lang="es-CL" sz="14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10 Rectángulo redondeado"/>
          <p:cNvSpPr/>
          <p:nvPr/>
        </p:nvSpPr>
        <p:spPr>
          <a:xfrm>
            <a:off x="4599785" y="650939"/>
            <a:ext cx="3248025" cy="4696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RELATAR UN ACONTECIMIENTO FICTICIO </a:t>
            </a:r>
            <a:endParaRPr lang="es-CL" sz="12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11 Rectángulo redondeado"/>
          <p:cNvSpPr/>
          <p:nvPr/>
        </p:nvSpPr>
        <p:spPr>
          <a:xfrm>
            <a:off x="4599784" y="1300108"/>
            <a:ext cx="3248025" cy="37782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ESCRITO EN PROSA</a:t>
            </a:r>
            <a:endParaRPr lang="es-CL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12 Rectángulo redondeado"/>
          <p:cNvSpPr/>
          <p:nvPr/>
        </p:nvSpPr>
        <p:spPr>
          <a:xfrm>
            <a:off x="4599784" y="1872084"/>
            <a:ext cx="3248024" cy="4285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FUNCIÓN DEL LENGUAJE REFERENCIAL</a:t>
            </a:r>
            <a:endParaRPr lang="es-CL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3 Rectángulo"/>
          <p:cNvSpPr/>
          <p:nvPr/>
        </p:nvSpPr>
        <p:spPr>
          <a:xfrm>
            <a:off x="215025" y="2680180"/>
            <a:ext cx="1803656" cy="42609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3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ACONTECIMIENTOS</a:t>
            </a:r>
            <a:endParaRPr lang="es-CL" sz="13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4 Rectángulo"/>
          <p:cNvSpPr/>
          <p:nvPr/>
        </p:nvSpPr>
        <p:spPr>
          <a:xfrm>
            <a:off x="2202780" y="2673492"/>
            <a:ext cx="1459865" cy="42187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NARRADORES</a:t>
            </a:r>
            <a:endParaRPr lang="es-CL" sz="11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5 Rectángulo"/>
          <p:cNvSpPr/>
          <p:nvPr/>
        </p:nvSpPr>
        <p:spPr>
          <a:xfrm>
            <a:off x="3900207" y="2673492"/>
            <a:ext cx="1459865" cy="42609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PERSONAJES</a:t>
            </a:r>
            <a:endParaRPr lang="es-CL" sz="11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6 Rectángulo"/>
          <p:cNvSpPr/>
          <p:nvPr/>
        </p:nvSpPr>
        <p:spPr>
          <a:xfrm>
            <a:off x="5597634" y="2680180"/>
            <a:ext cx="1459865" cy="42609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TIEMPO</a:t>
            </a:r>
            <a:endParaRPr lang="es-CL" sz="11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7 Rectángulo"/>
          <p:cNvSpPr/>
          <p:nvPr/>
        </p:nvSpPr>
        <p:spPr>
          <a:xfrm>
            <a:off x="7295061" y="2673491"/>
            <a:ext cx="1459865" cy="42147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ESPACIO</a:t>
            </a:r>
            <a:endParaRPr lang="es-CL" sz="11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8 Rectángulo"/>
          <p:cNvSpPr/>
          <p:nvPr/>
        </p:nvSpPr>
        <p:spPr>
          <a:xfrm>
            <a:off x="8992488" y="2673490"/>
            <a:ext cx="1459865" cy="42147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MUNDOS</a:t>
            </a:r>
            <a:endParaRPr lang="es-CL" sz="11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9 Rectángulo"/>
          <p:cNvSpPr/>
          <p:nvPr/>
        </p:nvSpPr>
        <p:spPr>
          <a:xfrm>
            <a:off x="10689915" y="2673489"/>
            <a:ext cx="1459865" cy="42147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SUBGÉNERO</a:t>
            </a:r>
            <a:endParaRPr lang="es-CL" sz="11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13 Rectángulo"/>
          <p:cNvSpPr/>
          <p:nvPr/>
        </p:nvSpPr>
        <p:spPr>
          <a:xfrm>
            <a:off x="455183" y="3353733"/>
            <a:ext cx="1323340" cy="12007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E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PRINCIPAL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-SECUNDARIO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14 Rectángulo"/>
          <p:cNvSpPr/>
          <p:nvPr/>
        </p:nvSpPr>
        <p:spPr>
          <a:xfrm>
            <a:off x="2168489" y="3355189"/>
            <a:ext cx="1528445" cy="211518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s-ES" sz="12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HOMODIEGÉTICO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CL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PROTAGONISTA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CL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-TESTIGO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HETERODIEGÉTICO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CL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OMNISCIENTE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CL" sz="1200" smtClean="0">
                <a:ea typeface="Calibri" panose="020F0502020204030204" pitchFamily="34" charset="0"/>
                <a:cs typeface="Times New Roman" panose="02020603050405020304" pitchFamily="18" charset="0"/>
              </a:rPr>
              <a:t>-OBJEIVO </a:t>
            </a:r>
            <a:r>
              <a:rPr lang="es-CL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 DE CONOCIMIENTO RELATIVO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15 Rectángulo"/>
          <p:cNvSpPr/>
          <p:nvPr/>
        </p:nvSpPr>
        <p:spPr>
          <a:xfrm>
            <a:off x="3827679" y="3353733"/>
            <a:ext cx="1604919" cy="339669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IMPORTANCIA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-PRINCIPAL.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-SECUNDARIO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-INCIDENTAL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DESCRIPCIÓN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-FÍSICA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-PSICOLÓGICA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-SOCIAL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RASGOS CARACTERIZADOR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-PLANO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-RELIEVE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TRANSFORMACIÓN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-ESTÁTICO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E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DINÁMICO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16 Rectángulo"/>
          <p:cNvSpPr/>
          <p:nvPr/>
        </p:nvSpPr>
        <p:spPr>
          <a:xfrm>
            <a:off x="5665896" y="3354908"/>
            <a:ext cx="1323340" cy="120078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-DISPOCIONES </a:t>
            </a:r>
            <a:r>
              <a:rPr lang="es-ES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TEMPORALES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-ANACRONÍAS</a:t>
            </a:r>
            <a:endParaRPr lang="es-CL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17 Rectángulo"/>
          <p:cNvSpPr/>
          <p:nvPr/>
        </p:nvSpPr>
        <p:spPr>
          <a:xfrm>
            <a:off x="7358366" y="3354908"/>
            <a:ext cx="1323340" cy="120078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DESCRIPCIÓN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-FÍSICO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-PSICOLÓGICO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-SOCIAL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18 Rectángulo"/>
          <p:cNvSpPr/>
          <p:nvPr/>
        </p:nvSpPr>
        <p:spPr>
          <a:xfrm>
            <a:off x="9027270" y="3353733"/>
            <a:ext cx="1465729" cy="257937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-COTIDIANO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-REALISTA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-MARAVILLOSO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-FANTÁSTICO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-CIENCIA FICCIÓN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-TERRORÍFICO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-ONÍRICO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-UTÓPICO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-REALISMO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MÁGICO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19 Rectángulo"/>
          <p:cNvSpPr/>
          <p:nvPr/>
        </p:nvSpPr>
        <p:spPr>
          <a:xfrm>
            <a:off x="10763977" y="3356365"/>
            <a:ext cx="1323340" cy="16587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-CUENTO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-ICROCUENTO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-NOVELA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-FÁBULA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-LEYENDA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-MITO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Llaves 21"/>
          <p:cNvSpPr/>
          <p:nvPr/>
        </p:nvSpPr>
        <p:spPr>
          <a:xfrm>
            <a:off x="4114799" y="439196"/>
            <a:ext cx="4182035" cy="1846805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Rectángulo 22"/>
          <p:cNvSpPr/>
          <p:nvPr/>
        </p:nvSpPr>
        <p:spPr>
          <a:xfrm>
            <a:off x="8332794" y="1300108"/>
            <a:ext cx="1994547" cy="11143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100" dirty="0" smtClean="0"/>
              <a:t>Características Principales</a:t>
            </a:r>
            <a:endParaRPr lang="es-CL" sz="1100" dirty="0"/>
          </a:p>
        </p:txBody>
      </p:sp>
      <p:cxnSp>
        <p:nvCxnSpPr>
          <p:cNvPr id="25" name="Conector recto de flecha 24"/>
          <p:cNvCxnSpPr/>
          <p:nvPr/>
        </p:nvCxnSpPr>
        <p:spPr>
          <a:xfrm>
            <a:off x="6192369" y="390825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6176679" y="1052368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6199092" y="1693984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9751647" y="3052435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8039605" y="3007583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>
            <a:off x="4576210" y="3052436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2912542" y="3052436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>
            <a:off x="1183097" y="3013000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>
            <a:off x="11407121" y="3106271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/>
          <p:nvPr/>
        </p:nvCxnSpPr>
        <p:spPr>
          <a:xfrm flipH="1">
            <a:off x="1452282" y="2032609"/>
            <a:ext cx="3153755" cy="65553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>
            <a:off x="6264481" y="3095606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de flecha 46"/>
          <p:cNvCxnSpPr/>
          <p:nvPr/>
        </p:nvCxnSpPr>
        <p:spPr>
          <a:xfrm flipH="1">
            <a:off x="3187374" y="2055900"/>
            <a:ext cx="1395559" cy="67990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>
            <a:endCxn id="10" idx="0"/>
          </p:cNvCxnSpPr>
          <p:nvPr/>
        </p:nvCxnSpPr>
        <p:spPr>
          <a:xfrm flipH="1">
            <a:off x="4630140" y="2343046"/>
            <a:ext cx="224379" cy="33044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>
            <a:endCxn id="12" idx="0"/>
          </p:cNvCxnSpPr>
          <p:nvPr/>
        </p:nvCxnSpPr>
        <p:spPr>
          <a:xfrm>
            <a:off x="7586348" y="2343046"/>
            <a:ext cx="438646" cy="330445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>
            <a:endCxn id="13" idx="0"/>
          </p:cNvCxnSpPr>
          <p:nvPr/>
        </p:nvCxnSpPr>
        <p:spPr>
          <a:xfrm>
            <a:off x="7886850" y="2065408"/>
            <a:ext cx="1835571" cy="608082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/>
          <p:nvPr/>
        </p:nvCxnSpPr>
        <p:spPr>
          <a:xfrm>
            <a:off x="7876168" y="2029933"/>
            <a:ext cx="3352126" cy="64355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Rectángulo 57"/>
          <p:cNvSpPr/>
          <p:nvPr/>
        </p:nvSpPr>
        <p:spPr>
          <a:xfrm>
            <a:off x="2075424" y="1281671"/>
            <a:ext cx="1994547" cy="11143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100" dirty="0" smtClean="0"/>
              <a:t>Características Principales</a:t>
            </a:r>
            <a:endParaRPr lang="es-CL" sz="1100" dirty="0"/>
          </a:p>
        </p:txBody>
      </p:sp>
      <p:sp>
        <p:nvSpPr>
          <p:cNvPr id="59" name="Rectángulo 58"/>
          <p:cNvSpPr/>
          <p:nvPr/>
        </p:nvSpPr>
        <p:spPr>
          <a:xfrm>
            <a:off x="5201818" y="2457697"/>
            <a:ext cx="1994547" cy="111430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100" dirty="0" smtClean="0"/>
              <a:t>Elementos         Narrativos</a:t>
            </a:r>
            <a:endParaRPr lang="es-CL" sz="1100" dirty="0"/>
          </a:p>
        </p:txBody>
      </p:sp>
      <p:cxnSp>
        <p:nvCxnSpPr>
          <p:cNvPr id="38" name="Conector recto de flecha 37"/>
          <p:cNvCxnSpPr/>
          <p:nvPr/>
        </p:nvCxnSpPr>
        <p:spPr>
          <a:xfrm>
            <a:off x="6185644" y="2334372"/>
            <a:ext cx="13447" cy="34073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96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58" grpId="0" animBg="1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1 Rectángulo"/>
          <p:cNvSpPr/>
          <p:nvPr/>
        </p:nvSpPr>
        <p:spPr>
          <a:xfrm>
            <a:off x="1990469" y="782509"/>
            <a:ext cx="2510790" cy="9410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ACONTECIMIENTOS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23 Rectángulo"/>
          <p:cNvSpPr/>
          <p:nvPr/>
        </p:nvSpPr>
        <p:spPr>
          <a:xfrm>
            <a:off x="1142664" y="1936489"/>
            <a:ext cx="1802241" cy="63189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PRINCIPAL</a:t>
            </a:r>
            <a:endParaRPr lang="es-CL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22 Rectángulo"/>
          <p:cNvSpPr/>
          <p:nvPr/>
        </p:nvSpPr>
        <p:spPr>
          <a:xfrm>
            <a:off x="3475729" y="1936489"/>
            <a:ext cx="1829135" cy="63189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SECUNDARIOS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27 Rectángulo redondeado"/>
          <p:cNvSpPr/>
          <p:nvPr/>
        </p:nvSpPr>
        <p:spPr>
          <a:xfrm>
            <a:off x="1397783" y="3332106"/>
            <a:ext cx="1292002" cy="22377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ACCIÓN MÁS IMPORTANTE</a:t>
            </a:r>
            <a:endParaRPr lang="es-CL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28 Rectángulo redondeado"/>
          <p:cNvSpPr/>
          <p:nvPr/>
        </p:nvSpPr>
        <p:spPr>
          <a:xfrm>
            <a:off x="3692935" y="3332106"/>
            <a:ext cx="1394721" cy="22377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ACCIONES QUE COMPLEMENTAN A LA PRINCIPAL</a:t>
            </a:r>
            <a:endParaRPr lang="es-CL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26 Rectángulo"/>
          <p:cNvSpPr/>
          <p:nvPr/>
        </p:nvSpPr>
        <p:spPr>
          <a:xfrm>
            <a:off x="7579819" y="767843"/>
            <a:ext cx="2893060" cy="94107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NARRADOR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SER FICTICIO QUE</a:t>
            </a:r>
            <a:r>
              <a:rPr lang="es-ES" sz="1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RELATA LOS ACONTECIMIENTOS QUE </a:t>
            </a:r>
            <a:r>
              <a:rPr lang="es-E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SUCEDEN)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25 Rectángulo"/>
          <p:cNvSpPr/>
          <p:nvPr/>
        </p:nvSpPr>
        <p:spPr>
          <a:xfrm>
            <a:off x="6061728" y="1984901"/>
            <a:ext cx="2510790" cy="63189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HETERODIEGÉTICO</a:t>
            </a: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(FUERA DE LA HISTORIA)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808743" y="177202"/>
            <a:ext cx="2441233" cy="41607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Elementos   Narrativos</a:t>
            </a:r>
            <a:endParaRPr lang="es-CL" sz="1600" b="1" dirty="0">
              <a:solidFill>
                <a:srgbClr val="0070C0"/>
              </a:solidFill>
            </a:endParaRPr>
          </a:p>
        </p:txBody>
      </p:sp>
      <p:sp>
        <p:nvSpPr>
          <p:cNvPr id="12" name="24 Rectángulo"/>
          <p:cNvSpPr/>
          <p:nvPr/>
        </p:nvSpPr>
        <p:spPr>
          <a:xfrm>
            <a:off x="9520181" y="1936489"/>
            <a:ext cx="2510790" cy="63189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HOMODIEGÉTICO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(DENTRO DE LA HISTORIA)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33 Rectángulo"/>
          <p:cNvSpPr/>
          <p:nvPr/>
        </p:nvSpPr>
        <p:spPr>
          <a:xfrm>
            <a:off x="5916794" y="2978117"/>
            <a:ext cx="1296035" cy="36015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OMNISCIENTE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34 Rectángulo"/>
          <p:cNvSpPr/>
          <p:nvPr/>
        </p:nvSpPr>
        <p:spPr>
          <a:xfrm>
            <a:off x="7420621" y="2980882"/>
            <a:ext cx="1296035" cy="36221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OBJETIVO</a:t>
            </a:r>
            <a:endParaRPr lang="es-CL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29 Rectángulo redondeado"/>
          <p:cNvSpPr/>
          <p:nvPr/>
        </p:nvSpPr>
        <p:spPr>
          <a:xfrm>
            <a:off x="5782236" y="3680281"/>
            <a:ext cx="1430594" cy="137795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SABE TODO LO QUE OCURRE (SENTIMIENTOS, PENSAMIENTOS)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30 Rectángulo redondeado"/>
          <p:cNvSpPr/>
          <p:nvPr/>
        </p:nvSpPr>
        <p:spPr>
          <a:xfrm>
            <a:off x="7463753" y="3680281"/>
            <a:ext cx="1377732" cy="137795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SOLO PUEDE RELATAR LO QUE VE, SIN SER PARTE DE LA HISTORIA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35 Rectángulo"/>
          <p:cNvSpPr/>
          <p:nvPr/>
        </p:nvSpPr>
        <p:spPr>
          <a:xfrm>
            <a:off x="9338004" y="2978117"/>
            <a:ext cx="1437572" cy="36497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PROTAGONISTA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36 Rectángulo"/>
          <p:cNvSpPr/>
          <p:nvPr/>
        </p:nvSpPr>
        <p:spPr>
          <a:xfrm>
            <a:off x="10895965" y="2967131"/>
            <a:ext cx="1296035" cy="36497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TESTIGO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31 Rectángulo redondeado"/>
          <p:cNvSpPr/>
          <p:nvPr/>
        </p:nvSpPr>
        <p:spPr>
          <a:xfrm>
            <a:off x="9338004" y="3688363"/>
            <a:ext cx="1310005" cy="137795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PERSONAJE QUE RELATA SU PROPIA HISTORIA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32 Rectángulo redondeado"/>
          <p:cNvSpPr/>
          <p:nvPr/>
        </p:nvSpPr>
        <p:spPr>
          <a:xfrm>
            <a:off x="10895965" y="3680281"/>
            <a:ext cx="1310005" cy="18694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PERSONAJE QUE RELATA </a:t>
            </a:r>
            <a:r>
              <a:rPr lang="es-ES" sz="1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LA HISTORIA DE OTRA PERSONA</a:t>
            </a:r>
            <a:r>
              <a:rPr lang="es-E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Conector recto de flecha 21"/>
          <p:cNvCxnSpPr/>
          <p:nvPr/>
        </p:nvCxnSpPr>
        <p:spPr>
          <a:xfrm>
            <a:off x="1977022" y="2568387"/>
            <a:ext cx="13447" cy="92784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4323434" y="2534769"/>
            <a:ext cx="13447" cy="92784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6501130" y="3304106"/>
            <a:ext cx="12978" cy="38425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>
            <a:off x="9926739" y="2575630"/>
            <a:ext cx="260101" cy="38425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H="1">
            <a:off x="11568284" y="3340457"/>
            <a:ext cx="12978" cy="38425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 flipH="1">
            <a:off x="9985290" y="3356316"/>
            <a:ext cx="12978" cy="38425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H="1">
            <a:off x="8084124" y="3360408"/>
            <a:ext cx="12978" cy="38425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>
            <a:off x="6514108" y="2605864"/>
            <a:ext cx="260101" cy="38425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>
            <a:endCxn id="15" idx="0"/>
          </p:cNvCxnSpPr>
          <p:nvPr/>
        </p:nvCxnSpPr>
        <p:spPr>
          <a:xfrm>
            <a:off x="7785482" y="2615020"/>
            <a:ext cx="283157" cy="36586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11301806" y="2575630"/>
            <a:ext cx="283157" cy="36586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>
            <a:endCxn id="4" idx="0"/>
          </p:cNvCxnSpPr>
          <p:nvPr/>
        </p:nvCxnSpPr>
        <p:spPr>
          <a:xfrm flipH="1">
            <a:off x="3245864" y="315259"/>
            <a:ext cx="1562879" cy="46725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>
            <a:endCxn id="9" idx="0"/>
          </p:cNvCxnSpPr>
          <p:nvPr/>
        </p:nvCxnSpPr>
        <p:spPr>
          <a:xfrm>
            <a:off x="7288779" y="345397"/>
            <a:ext cx="1737570" cy="42244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>
            <a:endCxn id="5" idx="0"/>
          </p:cNvCxnSpPr>
          <p:nvPr/>
        </p:nvCxnSpPr>
        <p:spPr>
          <a:xfrm flipH="1">
            <a:off x="2043785" y="1627663"/>
            <a:ext cx="675081" cy="3088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 flipH="1">
            <a:off x="7452977" y="1697665"/>
            <a:ext cx="675081" cy="3088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/>
          <p:cNvCxnSpPr/>
          <p:nvPr/>
        </p:nvCxnSpPr>
        <p:spPr>
          <a:xfrm>
            <a:off x="3890267" y="1648953"/>
            <a:ext cx="582429" cy="3088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/>
          <p:nvPr/>
        </p:nvCxnSpPr>
        <p:spPr>
          <a:xfrm>
            <a:off x="9910451" y="1650154"/>
            <a:ext cx="582429" cy="3088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52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943212" y="124802"/>
            <a:ext cx="2441233" cy="41607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Elementos   Narrativos</a:t>
            </a:r>
            <a:endParaRPr lang="es-CL" sz="1600" b="1" dirty="0">
              <a:solidFill>
                <a:srgbClr val="0070C0"/>
              </a:solidFill>
            </a:endParaRPr>
          </a:p>
        </p:txBody>
      </p:sp>
      <p:sp>
        <p:nvSpPr>
          <p:cNvPr id="8" name="50 Rectángulo"/>
          <p:cNvSpPr/>
          <p:nvPr/>
        </p:nvSpPr>
        <p:spPr>
          <a:xfrm>
            <a:off x="2176341" y="1507065"/>
            <a:ext cx="1296035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CLASIFICACIÓN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46 Rectángulo"/>
          <p:cNvSpPr/>
          <p:nvPr/>
        </p:nvSpPr>
        <p:spPr>
          <a:xfrm>
            <a:off x="8855279" y="1476051"/>
            <a:ext cx="1296035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DESCRIPCIÓN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40 Rectángulo"/>
          <p:cNvSpPr/>
          <p:nvPr/>
        </p:nvSpPr>
        <p:spPr>
          <a:xfrm>
            <a:off x="343327" y="2400970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GRADO DE IMPORTANCIA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38 Rectángulo"/>
          <p:cNvSpPr/>
          <p:nvPr/>
        </p:nvSpPr>
        <p:spPr>
          <a:xfrm>
            <a:off x="2159597" y="2395327"/>
            <a:ext cx="1541780" cy="65468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RASGOS CARACTERIZADORES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41 Rectángulo"/>
          <p:cNvSpPr/>
          <p:nvPr/>
        </p:nvSpPr>
        <p:spPr>
          <a:xfrm>
            <a:off x="4043744" y="2395327"/>
            <a:ext cx="1541780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TRANSFORMACIÓN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47 Rectángulo"/>
          <p:cNvSpPr/>
          <p:nvPr/>
        </p:nvSpPr>
        <p:spPr>
          <a:xfrm>
            <a:off x="7006421" y="2395327"/>
            <a:ext cx="1296035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FÍSICA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48 Rectángulo"/>
          <p:cNvSpPr/>
          <p:nvPr/>
        </p:nvSpPr>
        <p:spPr>
          <a:xfrm>
            <a:off x="8855279" y="2395327"/>
            <a:ext cx="1296035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PSICOLÓGICA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49 Rectángulo"/>
          <p:cNvSpPr/>
          <p:nvPr/>
        </p:nvSpPr>
        <p:spPr>
          <a:xfrm>
            <a:off x="10704137" y="2395327"/>
            <a:ext cx="1296035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44 Rectángulo redondeado"/>
          <p:cNvSpPr/>
          <p:nvPr/>
        </p:nvSpPr>
        <p:spPr>
          <a:xfrm>
            <a:off x="172830" y="3309825"/>
            <a:ext cx="1814830" cy="354817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PRINCIPAL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TIENE EL MAYOR PROTAGONISMO DE LA HISTORIA Y SE CENTRA EN ÉL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SECUNDARIO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SON AQUELLOS QUE NO ESTAN INVOLUCRADOS DIRECTAMENTE CON LA HISTORIA, TENIENDO UNA PARTICIPACIÓN MENOR.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INCIDENTAL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SOLO SE NOMBRA AL PERSONAJE O SU PARTICIPACIÓN ES MUY ACOTADA.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42 Rectángulo redondeado"/>
          <p:cNvSpPr/>
          <p:nvPr/>
        </p:nvSpPr>
        <p:spPr>
          <a:xfrm>
            <a:off x="2169634" y="3309825"/>
            <a:ext cx="1554724" cy="31661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PLANO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ESTOS PERSONAJES SOLO TIENEN UN RASGO QUE LO CARACTERIZA. SE RECONOCEN SOLO POR UNA CUALIDAD.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RELIEVE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ESTOS PERSONAJES TIENEN MÁS DE UNA CUALIDAD, PRESENTANDO VARIOS RASGOS DE SU EXISTENCIA.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45 Rectángulo redondeado"/>
          <p:cNvSpPr/>
          <p:nvPr/>
        </p:nvSpPr>
        <p:spPr>
          <a:xfrm>
            <a:off x="4020286" y="3309825"/>
            <a:ext cx="1588696" cy="354774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ESTÁTICO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PERSONAJES QUE SE COMPORTAN DE LA MISMA MANERA DURANTE TODO EL RELATO. NO EVOLUCIONAN O SUFREN CAMBIOS EN SUS CARACTERISTICAS PERSONALES.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DINÁMICO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PRESENTAN TRANSFORMACIONES A LO LARGO DE LA HISTORIA.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52 Rectángulo redondeado"/>
          <p:cNvSpPr/>
          <p:nvPr/>
        </p:nvSpPr>
        <p:spPr>
          <a:xfrm>
            <a:off x="6863892" y="3309825"/>
            <a:ext cx="1555432" cy="230632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CARACTERISTICAS EXTERNAS DEL PERSONAJE QUE SON OBSERVABLES.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51 Rectángulo redondeado"/>
          <p:cNvSpPr/>
          <p:nvPr/>
        </p:nvSpPr>
        <p:spPr>
          <a:xfrm>
            <a:off x="8749570" y="3309825"/>
            <a:ext cx="1555432" cy="231965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SON LAS ACTITUDES, FORMAS DE SER.</a:t>
            </a:r>
            <a:endParaRPr lang="es-CL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43 Rectángulo redondeado"/>
          <p:cNvSpPr/>
          <p:nvPr/>
        </p:nvSpPr>
        <p:spPr>
          <a:xfrm>
            <a:off x="10635249" y="3309825"/>
            <a:ext cx="1469257" cy="225107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ROL QUE CUMPLE EN LA SOCIEDAD</a:t>
            </a:r>
            <a:r>
              <a:rPr lang="es-E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21 Rectángulo"/>
          <p:cNvSpPr/>
          <p:nvPr/>
        </p:nvSpPr>
        <p:spPr>
          <a:xfrm>
            <a:off x="4259158" y="700270"/>
            <a:ext cx="3809338" cy="8067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PERSONAJES</a:t>
            </a:r>
            <a:endParaRPr lang="es-E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(SERESNFICTICIOS QUE REALIZAN LAS ACCIONES)</a:t>
            </a:r>
            <a:endParaRPr lang="es-ES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9" name="Conector recto de flecha 28"/>
          <p:cNvCxnSpPr>
            <a:endCxn id="8" idx="0"/>
          </p:cNvCxnSpPr>
          <p:nvPr/>
        </p:nvCxnSpPr>
        <p:spPr>
          <a:xfrm flipH="1">
            <a:off x="2824359" y="960119"/>
            <a:ext cx="1429456" cy="54694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endCxn id="15" idx="0"/>
          </p:cNvCxnSpPr>
          <p:nvPr/>
        </p:nvCxnSpPr>
        <p:spPr>
          <a:xfrm>
            <a:off x="8068496" y="970801"/>
            <a:ext cx="1434801" cy="50525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1411341" y="2117401"/>
            <a:ext cx="765000" cy="22561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 flipH="1">
            <a:off x="8036824" y="2117401"/>
            <a:ext cx="765000" cy="22561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3515562" y="2063694"/>
            <a:ext cx="618255" cy="33303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>
            <a:off x="10204769" y="2092237"/>
            <a:ext cx="618255" cy="33303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 flipH="1">
            <a:off x="1074686" y="2961916"/>
            <a:ext cx="5558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 flipH="1">
            <a:off x="9524507" y="2957139"/>
            <a:ext cx="5558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 flipH="1">
            <a:off x="7630900" y="3022877"/>
            <a:ext cx="5558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/>
          <p:nvPr/>
        </p:nvCxnSpPr>
        <p:spPr>
          <a:xfrm flipH="1">
            <a:off x="2930419" y="2980836"/>
            <a:ext cx="5558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/>
          <p:nvPr/>
        </p:nvCxnSpPr>
        <p:spPr>
          <a:xfrm flipH="1">
            <a:off x="4814634" y="2994292"/>
            <a:ext cx="5558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 flipH="1">
            <a:off x="11447683" y="2957844"/>
            <a:ext cx="5558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/>
          <p:cNvCxnSpPr/>
          <p:nvPr/>
        </p:nvCxnSpPr>
        <p:spPr>
          <a:xfrm>
            <a:off x="2843708" y="2014097"/>
            <a:ext cx="4486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/>
          <p:nvPr/>
        </p:nvCxnSpPr>
        <p:spPr>
          <a:xfrm>
            <a:off x="9501053" y="2091194"/>
            <a:ext cx="4486" cy="4322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/>
          <p:cNvCxnSpPr/>
          <p:nvPr/>
        </p:nvCxnSpPr>
        <p:spPr>
          <a:xfrm flipH="1">
            <a:off x="6163827" y="426147"/>
            <a:ext cx="13268" cy="41989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44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943210" y="138249"/>
            <a:ext cx="2441233" cy="41607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Elementos   Narrativos</a:t>
            </a:r>
            <a:endParaRPr lang="es-CL" sz="1600" b="1" dirty="0">
              <a:solidFill>
                <a:srgbClr val="0070C0"/>
              </a:solidFill>
            </a:endParaRPr>
          </a:p>
        </p:txBody>
      </p:sp>
      <p:sp>
        <p:nvSpPr>
          <p:cNvPr id="8" name="54 Rectángulo"/>
          <p:cNvSpPr/>
          <p:nvPr/>
        </p:nvSpPr>
        <p:spPr>
          <a:xfrm>
            <a:off x="1586416" y="1927323"/>
            <a:ext cx="2510790" cy="69687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DISPOCIONES TEMPORALES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(ORDEN DE LA HISTORIA)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55 Rectángulo"/>
          <p:cNvSpPr/>
          <p:nvPr/>
        </p:nvSpPr>
        <p:spPr>
          <a:xfrm>
            <a:off x="7602883" y="1927323"/>
            <a:ext cx="2510790" cy="64102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ANACRONIAS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(ALTERACIONES TEMPORALES)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56 Rectángulo"/>
          <p:cNvSpPr/>
          <p:nvPr/>
        </p:nvSpPr>
        <p:spPr>
          <a:xfrm>
            <a:off x="208859" y="2785390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 OVO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57 Rectángulo"/>
          <p:cNvSpPr/>
          <p:nvPr/>
        </p:nvSpPr>
        <p:spPr>
          <a:xfrm>
            <a:off x="1983870" y="2785390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MEDIA RES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58 Rectángulo"/>
          <p:cNvSpPr/>
          <p:nvPr/>
        </p:nvSpPr>
        <p:spPr>
          <a:xfrm>
            <a:off x="3758881" y="2785390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EXTREMA RES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63 Rectángulo redondeado"/>
          <p:cNvSpPr/>
          <p:nvPr/>
        </p:nvSpPr>
        <p:spPr>
          <a:xfrm>
            <a:off x="208858" y="4036378"/>
            <a:ext cx="1473835" cy="152844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-INICIO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-DESARROLLO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-FINAL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65 Rectángulo redondeado"/>
          <p:cNvSpPr/>
          <p:nvPr/>
        </p:nvSpPr>
        <p:spPr>
          <a:xfrm>
            <a:off x="1983870" y="4036378"/>
            <a:ext cx="1473835" cy="152844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-DESARROLLO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-INICIO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-FINAL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64 Rectángulo redondeado"/>
          <p:cNvSpPr/>
          <p:nvPr/>
        </p:nvSpPr>
        <p:spPr>
          <a:xfrm>
            <a:off x="3749888" y="4045250"/>
            <a:ext cx="1473835" cy="152844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-FINAL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-INICIO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-DESARROLLO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60 Rectángulo"/>
          <p:cNvSpPr/>
          <p:nvPr/>
        </p:nvSpPr>
        <p:spPr>
          <a:xfrm>
            <a:off x="6163826" y="2785389"/>
            <a:ext cx="2415881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ANALEPSIS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ALTERACIONES HACA</a:t>
            </a:r>
            <a:r>
              <a:rPr lang="es-ES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PASADO)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59 Rectángulo"/>
          <p:cNvSpPr/>
          <p:nvPr/>
        </p:nvSpPr>
        <p:spPr>
          <a:xfrm>
            <a:off x="9369571" y="2785389"/>
            <a:ext cx="2491062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PROLEPSIS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(ALTERACIONES HACIA EL FÚTURO)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69 Rectángulo"/>
          <p:cNvSpPr/>
          <p:nvPr/>
        </p:nvSpPr>
        <p:spPr>
          <a:xfrm>
            <a:off x="6027342" y="3938780"/>
            <a:ext cx="1035425" cy="4312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FLASHBACK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68 Rectángulo"/>
          <p:cNvSpPr/>
          <p:nvPr/>
        </p:nvSpPr>
        <p:spPr>
          <a:xfrm>
            <a:off x="7501177" y="3938780"/>
            <a:ext cx="1038709" cy="4312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RACONTO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75 Rectángulo redondeado"/>
          <p:cNvSpPr/>
          <p:nvPr/>
        </p:nvSpPr>
        <p:spPr>
          <a:xfrm>
            <a:off x="5798226" y="4670855"/>
            <a:ext cx="1473835" cy="120078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VIAJE CORTO HACIA EL PASADO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74 Rectángulo redondeado"/>
          <p:cNvSpPr/>
          <p:nvPr/>
        </p:nvSpPr>
        <p:spPr>
          <a:xfrm>
            <a:off x="7384443" y="4670854"/>
            <a:ext cx="1473835" cy="120078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VIAJE EXTENSO HACIA EL PASADO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66 Rectángulo"/>
          <p:cNvSpPr/>
          <p:nvPr/>
        </p:nvSpPr>
        <p:spPr>
          <a:xfrm>
            <a:off x="9154488" y="3948126"/>
            <a:ext cx="1322207" cy="4312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FLASHFORWARD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67 Rectángulo"/>
          <p:cNvSpPr/>
          <p:nvPr/>
        </p:nvSpPr>
        <p:spPr>
          <a:xfrm>
            <a:off x="10976375" y="3938780"/>
            <a:ext cx="1212235" cy="44785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PREMONICIÓN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70 Rectángulo redondeado"/>
          <p:cNvSpPr/>
          <p:nvPr/>
        </p:nvSpPr>
        <p:spPr>
          <a:xfrm>
            <a:off x="9078673" y="4670854"/>
            <a:ext cx="1473835" cy="120078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VIAJE CORTO HACIA EL FUTURO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71 Rectángulo redondeado"/>
          <p:cNvSpPr/>
          <p:nvPr/>
        </p:nvSpPr>
        <p:spPr>
          <a:xfrm>
            <a:off x="10845574" y="4670854"/>
            <a:ext cx="1473835" cy="120078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VIAJE EXTENSO HACIA EL FUTURO,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6" name="Conector recto de flecha 25"/>
          <p:cNvCxnSpPr>
            <a:endCxn id="8" idx="0"/>
          </p:cNvCxnSpPr>
          <p:nvPr/>
        </p:nvCxnSpPr>
        <p:spPr>
          <a:xfrm flipH="1">
            <a:off x="2841811" y="1232015"/>
            <a:ext cx="1668738" cy="69530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7831857" y="1255526"/>
            <a:ext cx="1246816" cy="67179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21 Rectángulo"/>
          <p:cNvSpPr/>
          <p:nvPr/>
        </p:nvSpPr>
        <p:spPr>
          <a:xfrm>
            <a:off x="4259158" y="700270"/>
            <a:ext cx="3809338" cy="8067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TIEMPO</a:t>
            </a:r>
            <a:endParaRPr lang="es-ES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(MOMENTO DONDE TRANSCURREN LOS HECHOS)</a:t>
            </a:r>
            <a:endParaRPr lang="es-ES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8" name="Conector recto de flecha 37"/>
          <p:cNvCxnSpPr/>
          <p:nvPr/>
        </p:nvCxnSpPr>
        <p:spPr>
          <a:xfrm>
            <a:off x="4532991" y="3380292"/>
            <a:ext cx="3584" cy="77158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0"/>
          <p:cNvCxnSpPr/>
          <p:nvPr/>
        </p:nvCxnSpPr>
        <p:spPr>
          <a:xfrm>
            <a:off x="6626505" y="3400431"/>
            <a:ext cx="3584" cy="59196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>
            <a:off x="945775" y="3454044"/>
            <a:ext cx="3584" cy="77158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>
            <a:off x="2757980" y="3391127"/>
            <a:ext cx="3584" cy="77158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/>
          <p:nvPr/>
        </p:nvCxnSpPr>
        <p:spPr>
          <a:xfrm>
            <a:off x="11595414" y="3400431"/>
            <a:ext cx="3584" cy="59196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>
            <a:off x="9808213" y="3470102"/>
            <a:ext cx="3584" cy="59196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de flecha 46"/>
          <p:cNvCxnSpPr/>
          <p:nvPr/>
        </p:nvCxnSpPr>
        <p:spPr>
          <a:xfrm>
            <a:off x="8025577" y="3454044"/>
            <a:ext cx="3584" cy="59196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/>
          <p:cNvCxnSpPr/>
          <p:nvPr/>
        </p:nvCxnSpPr>
        <p:spPr>
          <a:xfrm flipH="1">
            <a:off x="2717288" y="2624198"/>
            <a:ext cx="3499" cy="3371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/>
          <p:cNvCxnSpPr/>
          <p:nvPr/>
        </p:nvCxnSpPr>
        <p:spPr>
          <a:xfrm flipH="1">
            <a:off x="6163826" y="479671"/>
            <a:ext cx="3499" cy="3371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/>
          <p:cNvCxnSpPr/>
          <p:nvPr/>
        </p:nvCxnSpPr>
        <p:spPr>
          <a:xfrm flipH="1">
            <a:off x="8040504" y="4397996"/>
            <a:ext cx="3499" cy="3371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/>
          <p:nvPr/>
        </p:nvCxnSpPr>
        <p:spPr>
          <a:xfrm flipH="1">
            <a:off x="9804714" y="4387563"/>
            <a:ext cx="3499" cy="3371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de flecha 52"/>
          <p:cNvCxnSpPr/>
          <p:nvPr/>
        </p:nvCxnSpPr>
        <p:spPr>
          <a:xfrm flipH="1">
            <a:off x="11597423" y="4427824"/>
            <a:ext cx="3499" cy="3371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 flipH="1">
            <a:off x="6570168" y="4382152"/>
            <a:ext cx="3499" cy="3371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/>
          <p:cNvCxnSpPr/>
          <p:nvPr/>
        </p:nvCxnSpPr>
        <p:spPr>
          <a:xfrm flipH="1">
            <a:off x="1136897" y="2339254"/>
            <a:ext cx="449519" cy="45818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de flecha 58"/>
          <p:cNvCxnSpPr/>
          <p:nvPr/>
        </p:nvCxnSpPr>
        <p:spPr>
          <a:xfrm flipH="1">
            <a:off x="7159683" y="2315948"/>
            <a:ext cx="449519" cy="45818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de flecha 60"/>
          <p:cNvCxnSpPr/>
          <p:nvPr/>
        </p:nvCxnSpPr>
        <p:spPr>
          <a:xfrm>
            <a:off x="10163428" y="2291307"/>
            <a:ext cx="508251" cy="47163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de flecha 61"/>
          <p:cNvCxnSpPr/>
          <p:nvPr/>
        </p:nvCxnSpPr>
        <p:spPr>
          <a:xfrm>
            <a:off x="4156862" y="2309224"/>
            <a:ext cx="508251" cy="47163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943212" y="124802"/>
            <a:ext cx="2441233" cy="41607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Elementos   Narrativos</a:t>
            </a:r>
            <a:endParaRPr lang="es-CL" sz="1600" b="1" dirty="0">
              <a:solidFill>
                <a:srgbClr val="0070C0"/>
              </a:solidFill>
            </a:endParaRPr>
          </a:p>
        </p:txBody>
      </p:sp>
      <p:sp>
        <p:nvSpPr>
          <p:cNvPr id="4" name="21 Rectángulo"/>
          <p:cNvSpPr/>
          <p:nvPr/>
        </p:nvSpPr>
        <p:spPr>
          <a:xfrm>
            <a:off x="4258351" y="931491"/>
            <a:ext cx="3809338" cy="8067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ESPACIO</a:t>
            </a:r>
            <a:endParaRPr lang="es-ES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(LUGAR DONDE SE DESARROLLAN LOS HECHOS)</a:t>
            </a:r>
            <a:endParaRPr lang="es-ES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77 Rectángulo"/>
          <p:cNvSpPr/>
          <p:nvPr/>
        </p:nvSpPr>
        <p:spPr>
          <a:xfrm>
            <a:off x="4943212" y="2180605"/>
            <a:ext cx="2442845" cy="4775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DESCRIBEN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79 Rectángulo"/>
          <p:cNvSpPr/>
          <p:nvPr/>
        </p:nvSpPr>
        <p:spPr>
          <a:xfrm>
            <a:off x="1244281" y="3304436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FÍSICO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78 Rectángulo"/>
          <p:cNvSpPr/>
          <p:nvPr/>
        </p:nvSpPr>
        <p:spPr>
          <a:xfrm>
            <a:off x="5426103" y="3302588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PSICOLÓGICO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80 Rectángulo"/>
          <p:cNvSpPr/>
          <p:nvPr/>
        </p:nvSpPr>
        <p:spPr>
          <a:xfrm>
            <a:off x="9787646" y="3302588"/>
            <a:ext cx="1473835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83 Rectángulo redondeado"/>
          <p:cNvSpPr/>
          <p:nvPr/>
        </p:nvSpPr>
        <p:spPr>
          <a:xfrm>
            <a:off x="964564" y="4924500"/>
            <a:ext cx="2033270" cy="144653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ELEMENTOS OBSERVABLES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81 Rectángulo redondeado"/>
          <p:cNvSpPr/>
          <p:nvPr/>
        </p:nvSpPr>
        <p:spPr>
          <a:xfrm>
            <a:off x="5207981" y="4883542"/>
            <a:ext cx="1910080" cy="152844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SENSACIONES PRODUCIDAS POR LOS PERSONAJES (AMBIENTE)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82 Rectángulo redondeado"/>
          <p:cNvSpPr/>
          <p:nvPr/>
        </p:nvSpPr>
        <p:spPr>
          <a:xfrm>
            <a:off x="9501262" y="4883542"/>
            <a:ext cx="2046605" cy="16649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RASGOS CARACTERISTICOS DE UNA ÉPOCA O LUGAR DETERMINADO HISTORICO O CULTURALMENTE.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H="1">
            <a:off x="2538395" y="2286494"/>
            <a:ext cx="2374604" cy="108447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7384445" y="2246647"/>
            <a:ext cx="2551229" cy="108447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H="1">
            <a:off x="1975413" y="3971243"/>
            <a:ext cx="5785" cy="10037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 flipH="1">
            <a:off x="6157235" y="3971243"/>
            <a:ext cx="5785" cy="10037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10518778" y="3971243"/>
            <a:ext cx="5785" cy="100372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endCxn id="8" idx="0"/>
          </p:cNvCxnSpPr>
          <p:nvPr/>
        </p:nvCxnSpPr>
        <p:spPr>
          <a:xfrm flipH="1">
            <a:off x="6163021" y="2633189"/>
            <a:ext cx="3700" cy="66939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6166721" y="503652"/>
            <a:ext cx="2893" cy="52506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6150964" y="1725819"/>
            <a:ext cx="6271" cy="56067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57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943212" y="124802"/>
            <a:ext cx="2441233" cy="41607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Elementos   Narrativos</a:t>
            </a:r>
            <a:endParaRPr lang="es-CL" sz="1600" b="1" dirty="0">
              <a:solidFill>
                <a:srgbClr val="0070C0"/>
              </a:solidFill>
            </a:endParaRPr>
          </a:p>
        </p:txBody>
      </p:sp>
      <p:sp>
        <p:nvSpPr>
          <p:cNvPr id="4" name="21 Rectángulo"/>
          <p:cNvSpPr/>
          <p:nvPr/>
        </p:nvSpPr>
        <p:spPr>
          <a:xfrm>
            <a:off x="2178424" y="931491"/>
            <a:ext cx="7772399" cy="10317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MUNDOS</a:t>
            </a:r>
            <a:endParaRPr lang="es-ES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(UNIVERSO FICTICIO, ESCOGIDO POR EL AUTOR, QUE POSEEN LEYES Y FORMAS DE COMPORTAMIENTOS ESPECIFICOS</a:t>
            </a:r>
            <a:r>
              <a:rPr lang="es-E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CL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9 Rectángulo"/>
          <p:cNvSpPr/>
          <p:nvPr/>
        </p:nvSpPr>
        <p:spPr>
          <a:xfrm>
            <a:off x="190799" y="2785388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COTIDIANO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88 Rectángulo"/>
          <p:cNvSpPr/>
          <p:nvPr/>
        </p:nvSpPr>
        <p:spPr>
          <a:xfrm>
            <a:off x="1519114" y="2785385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REALISTA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89 Rectángulo"/>
          <p:cNvSpPr/>
          <p:nvPr/>
        </p:nvSpPr>
        <p:spPr>
          <a:xfrm>
            <a:off x="2873919" y="2785385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MARAVILLOSO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90 Rectángulo"/>
          <p:cNvSpPr/>
          <p:nvPr/>
        </p:nvSpPr>
        <p:spPr>
          <a:xfrm>
            <a:off x="4161129" y="2785384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FANTÁSTICO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91 Rectángulo"/>
          <p:cNvSpPr/>
          <p:nvPr/>
        </p:nvSpPr>
        <p:spPr>
          <a:xfrm>
            <a:off x="5457563" y="2785388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CIENCIA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FICCIÓN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92 Rectángulo"/>
          <p:cNvSpPr/>
          <p:nvPr/>
        </p:nvSpPr>
        <p:spPr>
          <a:xfrm>
            <a:off x="6777385" y="2785388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TERRORÍFICO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93 Rectángulo"/>
          <p:cNvSpPr/>
          <p:nvPr/>
        </p:nvSpPr>
        <p:spPr>
          <a:xfrm>
            <a:off x="8157950" y="2785388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ONÍRICO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94 Rectángulo"/>
          <p:cNvSpPr/>
          <p:nvPr/>
        </p:nvSpPr>
        <p:spPr>
          <a:xfrm>
            <a:off x="9538515" y="2785387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UTÓPICO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95 Rectángulo"/>
          <p:cNvSpPr/>
          <p:nvPr/>
        </p:nvSpPr>
        <p:spPr>
          <a:xfrm>
            <a:off x="10919080" y="2785386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REALISMO MÁGICO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288 Rectángulo redondeado"/>
          <p:cNvSpPr/>
          <p:nvPr/>
        </p:nvSpPr>
        <p:spPr>
          <a:xfrm>
            <a:off x="190799" y="4236459"/>
            <a:ext cx="1091565" cy="182753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SUELE SER TODO NORMAL, NO PASA NADA QUE NO SEA COTIDIANO EN LA NARRACIÓN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289 Rectángulo redondeado"/>
          <p:cNvSpPr/>
          <p:nvPr/>
        </p:nvSpPr>
        <p:spPr>
          <a:xfrm>
            <a:off x="1404919" y="4236459"/>
            <a:ext cx="1296035" cy="180149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LO MISMO QUE EL ANTERIOR PERO ESTÁ AMBIENTADO EN UNA ÉPOCA O HECHO HISTÓRICO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290 Rectángulo redondeado"/>
          <p:cNvSpPr/>
          <p:nvPr/>
        </p:nvSpPr>
        <p:spPr>
          <a:xfrm>
            <a:off x="2823509" y="4236459"/>
            <a:ext cx="1214120" cy="188277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PASAN COSAS SUBREALISTAS PERO PARA LOS PERSONAJES TODO ES NORMAL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291 Rectángulo redondeado"/>
          <p:cNvSpPr/>
          <p:nvPr/>
        </p:nvSpPr>
        <p:spPr>
          <a:xfrm>
            <a:off x="4175099" y="4236459"/>
            <a:ext cx="1200150" cy="24155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PRODUCE UN QUIEBRE EN LA ESCENA SUBREALISTAS YA QUE PARA LOS PERSONAJES ESO NOSUCEDE EN SU VIDA COTIDIANA.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292 Rectángulo redondeado"/>
          <p:cNvSpPr/>
          <p:nvPr/>
        </p:nvSpPr>
        <p:spPr>
          <a:xfrm>
            <a:off x="5524798" y="4229791"/>
            <a:ext cx="1091565" cy="18961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HABLAN DEL FUTURO Y SIEMPRE APARECEN AVANCES TECNOLÓGICOS (ROBOTS, ALIENS, ETC)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293 Rectángulo redondeado"/>
          <p:cNvSpPr/>
          <p:nvPr/>
        </p:nvSpPr>
        <p:spPr>
          <a:xfrm>
            <a:off x="6699392" y="4229791"/>
            <a:ext cx="1391920" cy="159639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 MISIÓN ES CAUSAR MIEDO AL LECTOR MEDIANTE LOS SUCESOS PARANORMALES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294 Rectángulo redondeado"/>
          <p:cNvSpPr/>
          <p:nvPr/>
        </p:nvSpPr>
        <p:spPr>
          <a:xfrm>
            <a:off x="8186176" y="4133530"/>
            <a:ext cx="1446530" cy="270192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CARACTERIZA POR LA CONSTANTE CONFUSIÓN ENTRE LA REALIDAD Y LOS SUEÑOS, ES DECIR TANTO EL PERSONAJE COMO </a:t>
            </a:r>
            <a:r>
              <a:rPr lang="es-E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NARRADOR NO SABEN SI LO QUE OCURRE EN EL RELATO ES PARTE DE LA REALIDAD O SUEÑO.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295 Rectángulo redondeado"/>
          <p:cNvSpPr/>
          <p:nvPr/>
        </p:nvSpPr>
        <p:spPr>
          <a:xfrm>
            <a:off x="9728587" y="4236459"/>
            <a:ext cx="1159510" cy="208788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CARACTERIZA POR PRESENTAR UN MUNDO IMPOSIBLE DE ALCANZAR, YA QUE DESCRIBE UN ESTADO IDEAL Y PERFECTO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296 Rectángulo redondeado"/>
          <p:cNvSpPr/>
          <p:nvPr/>
        </p:nvSpPr>
        <p:spPr>
          <a:xfrm>
            <a:off x="10950355" y="3805870"/>
            <a:ext cx="1214120" cy="302958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MUNDO DONDE SE PRESENTA A LOS SERES HUMANOS Y SU ENTORNO EN UN MUNDO DE FANTASIA Y MISTERIO EN EL CUAL LA REALIDAD Y LO MARAVILLOSO SE FUNDEN COMO SI FUERA UNO SOLO.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6074183" y="1977845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2086507" y="3347917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768706" y="3347916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6141414" y="3360628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7428624" y="3360629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8791114" y="3363646"/>
            <a:ext cx="5029" cy="769884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10187620" y="3369242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>
            <a:endCxn id="22" idx="0"/>
          </p:cNvCxnSpPr>
          <p:nvPr/>
        </p:nvCxnSpPr>
        <p:spPr>
          <a:xfrm flipH="1">
            <a:off x="11557415" y="3395383"/>
            <a:ext cx="18989" cy="41048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>
            <a:off x="4773895" y="3360627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462469" y="3371085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4690397" y="1959447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7456475" y="1973701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3556106" y="2025568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8745187" y="1998603"/>
            <a:ext cx="4268" cy="82027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9778226" y="2010217"/>
            <a:ext cx="278689" cy="82810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9978296" y="1615132"/>
            <a:ext cx="1350551" cy="116458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>
            <a:endCxn id="5" idx="0"/>
          </p:cNvCxnSpPr>
          <p:nvPr/>
        </p:nvCxnSpPr>
        <p:spPr>
          <a:xfrm flipH="1">
            <a:off x="797859" y="1511691"/>
            <a:ext cx="1372203" cy="127369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>
            <a:endCxn id="6" idx="0"/>
          </p:cNvCxnSpPr>
          <p:nvPr/>
        </p:nvCxnSpPr>
        <p:spPr>
          <a:xfrm flipH="1">
            <a:off x="2126174" y="2025568"/>
            <a:ext cx="472836" cy="75981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/>
          <p:nvPr/>
        </p:nvCxnSpPr>
        <p:spPr>
          <a:xfrm>
            <a:off x="6074183" y="540878"/>
            <a:ext cx="18310" cy="42697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17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943212" y="124802"/>
            <a:ext cx="2441233" cy="41607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rgbClr val="0070C0"/>
                </a:solidFill>
              </a:rPr>
              <a:t>Elementos   Narrativos</a:t>
            </a:r>
            <a:endParaRPr lang="es-CL" sz="1600" b="1" dirty="0">
              <a:solidFill>
                <a:srgbClr val="0070C0"/>
              </a:solidFill>
            </a:endParaRPr>
          </a:p>
        </p:txBody>
      </p:sp>
      <p:sp>
        <p:nvSpPr>
          <p:cNvPr id="3" name="21 Rectángulo"/>
          <p:cNvSpPr/>
          <p:nvPr/>
        </p:nvSpPr>
        <p:spPr>
          <a:xfrm>
            <a:off x="3945063" y="914401"/>
            <a:ext cx="4437529" cy="8337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1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SUBGÉNEROS</a:t>
            </a:r>
            <a:endParaRPr lang="es-ES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C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298 Rectángulo"/>
          <p:cNvSpPr/>
          <p:nvPr/>
        </p:nvSpPr>
        <p:spPr>
          <a:xfrm>
            <a:off x="658914" y="2529892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299 Rectángulo"/>
          <p:cNvSpPr/>
          <p:nvPr/>
        </p:nvSpPr>
        <p:spPr>
          <a:xfrm>
            <a:off x="2589833" y="2529892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MICROCUENTO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300 Rectángulo"/>
          <p:cNvSpPr/>
          <p:nvPr/>
        </p:nvSpPr>
        <p:spPr>
          <a:xfrm>
            <a:off x="4520753" y="2529893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NOVELA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301 Rectángulo"/>
          <p:cNvSpPr/>
          <p:nvPr/>
        </p:nvSpPr>
        <p:spPr>
          <a:xfrm>
            <a:off x="6416789" y="2529893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FABULA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302 Rectángulo"/>
          <p:cNvSpPr/>
          <p:nvPr/>
        </p:nvSpPr>
        <p:spPr>
          <a:xfrm>
            <a:off x="8382592" y="2529893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303 Rectángulo"/>
          <p:cNvSpPr/>
          <p:nvPr/>
        </p:nvSpPr>
        <p:spPr>
          <a:xfrm>
            <a:off x="10348395" y="2529893"/>
            <a:ext cx="1214120" cy="66865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LEYENDA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304 Rectángulo redondeado"/>
          <p:cNvSpPr/>
          <p:nvPr/>
        </p:nvSpPr>
        <p:spPr>
          <a:xfrm>
            <a:off x="454126" y="3907454"/>
            <a:ext cx="1623695" cy="26200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NARRACIÓN BREVE, DE HECHOS FICTICIOS PROTAGONIZADO POR UN NÚMERO PEQUEÑO DE PERSONAJES, CON ACONTECIMIENTOS SENCILLOS.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305 Rectángulo redondeado"/>
          <p:cNvSpPr/>
          <p:nvPr/>
        </p:nvSpPr>
        <p:spPr>
          <a:xfrm>
            <a:off x="2385045" y="3907454"/>
            <a:ext cx="1623695" cy="26200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SU PALABRA LO DICE SON CUENTOS CON UNA MUY BREVE EXTENSIÓN, INCLUSO PUDEN LLEGAR A TENER SOLOS DOS LINEAS.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306 Rectángulo redondeado"/>
          <p:cNvSpPr/>
          <p:nvPr/>
        </p:nvSpPr>
        <p:spPr>
          <a:xfrm>
            <a:off x="4315964" y="3907454"/>
            <a:ext cx="1623695" cy="26200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 CONTRARIO DEL CUENTO LA NOVELA ES DE LARGA EXTENSIÓN DONDE HAY VARIOS PERSONAJES, AMBIENTES Y ACONTECIMIENTOS. 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308 Rectángulo redondeado"/>
          <p:cNvSpPr/>
          <p:nvPr/>
        </p:nvSpPr>
        <p:spPr>
          <a:xfrm>
            <a:off x="6269836" y="3907454"/>
            <a:ext cx="1623695" cy="26200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PRESENCIA DE ANIMALES QUE ESTARAN CARACTERIZADOS CON HABILIDADES HUMANAS, DEJANDO UNA MORALEJA y/o  ENSEÑANZA. 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309 Rectángulo redondeado"/>
          <p:cNvSpPr/>
          <p:nvPr/>
        </p:nvSpPr>
        <p:spPr>
          <a:xfrm>
            <a:off x="8177804" y="3907454"/>
            <a:ext cx="1623695" cy="26200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SIEMPRE ESTARÁ LA PRESENCIA DE DIOSES Y NARRAN LA CREACIÓN DE ALGO.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310 Rectángulo redondeado"/>
          <p:cNvSpPr/>
          <p:nvPr/>
        </p:nvSpPr>
        <p:spPr>
          <a:xfrm>
            <a:off x="10143607" y="3907454"/>
            <a:ext cx="1623695" cy="262001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RELATO DE DIFUSIÓN ORAL QUE TRATA DE DAR UN EXPLICACIÓN DE UN SUCESO NORMAL DE FORMA SOBRENATURAL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>
            <a:off x="3173050" y="3198547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1261706" y="3058436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5103969" y="3188078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7019581" y="3198547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9001582" y="3198547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10951186" y="3188078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>
            <a:off x="5073718" y="1748119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>
            <a:stCxn id="3" idx="1"/>
          </p:cNvCxnSpPr>
          <p:nvPr/>
        </p:nvCxnSpPr>
        <p:spPr>
          <a:xfrm flipH="1">
            <a:off x="1265974" y="1331260"/>
            <a:ext cx="2679089" cy="1145824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7000370" y="1749261"/>
            <a:ext cx="4268" cy="84901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3" idx="3"/>
            <a:endCxn id="9" idx="0"/>
          </p:cNvCxnSpPr>
          <p:nvPr/>
        </p:nvCxnSpPr>
        <p:spPr>
          <a:xfrm>
            <a:off x="8382592" y="1331260"/>
            <a:ext cx="2572863" cy="119863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>
            <a:endCxn id="5" idx="0"/>
          </p:cNvCxnSpPr>
          <p:nvPr/>
        </p:nvCxnSpPr>
        <p:spPr>
          <a:xfrm flipH="1">
            <a:off x="3196893" y="1755061"/>
            <a:ext cx="745418" cy="77483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>
            <a:endCxn id="8" idx="0"/>
          </p:cNvCxnSpPr>
          <p:nvPr/>
        </p:nvCxnSpPr>
        <p:spPr>
          <a:xfrm>
            <a:off x="8382592" y="1755061"/>
            <a:ext cx="607060" cy="774832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>
            <a:off x="6163827" y="540878"/>
            <a:ext cx="5674" cy="56197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1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547</TotalTime>
  <Words>706</Words>
  <Application>Microsoft Office PowerPoint</Application>
  <PresentationFormat>Panorámica</PresentationFormat>
  <Paragraphs>208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Espiral</vt:lpstr>
      <vt:lpstr>Objetivo de Aprendizaje:  Recordar las características del Género Narrativo y reconocer sus textos como propios de la Literatura.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 de Aprendizaje:  Reconocer el Género Narrativo como parte de la literatura y conocer sus características.</dc:title>
  <dc:creator>Claudia</dc:creator>
  <cp:lastModifiedBy>Usuario de Windows</cp:lastModifiedBy>
  <cp:revision>34</cp:revision>
  <dcterms:created xsi:type="dcterms:W3CDTF">2021-04-01T11:35:19Z</dcterms:created>
  <dcterms:modified xsi:type="dcterms:W3CDTF">2021-04-09T19:52:41Z</dcterms:modified>
</cp:coreProperties>
</file>