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307"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9" r:id="rId34"/>
    <p:sldId id="291" r:id="rId35"/>
    <p:sldId id="292" r:id="rId36"/>
    <p:sldId id="293" r:id="rId37"/>
    <p:sldId id="294" r:id="rId38"/>
    <p:sldId id="297" r:id="rId39"/>
    <p:sldId id="298" r:id="rId40"/>
    <p:sldId id="295" r:id="rId41"/>
    <p:sldId id="296" r:id="rId42"/>
    <p:sldId id="299" r:id="rId43"/>
    <p:sldId id="300" r:id="rId44"/>
    <p:sldId id="301" r:id="rId45"/>
    <p:sldId id="303" r:id="rId46"/>
    <p:sldId id="304" r:id="rId47"/>
    <p:sldId id="305" r:id="rId48"/>
    <p:sldId id="306" r:id="rId49"/>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206" y="21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8B58C9B2-900A-4441-9152-9D4B6D146172}" type="datetimeFigureOut">
              <a:rPr lang="es-ES" smtClean="0"/>
              <a:t>12/04/2021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B9A1F09F-00BF-442C-8DA8-702D6FA2ACE7}" type="slidenum">
              <a:rPr lang="es-ES" smtClean="0"/>
              <a:t>‹Nº›</a:t>
            </a:fld>
            <a:endParaRPr lang="es-ES"/>
          </a:p>
        </p:txBody>
      </p:sp>
    </p:spTree>
    <p:extLst>
      <p:ext uri="{BB962C8B-B14F-4D97-AF65-F5344CB8AC3E}">
        <p14:creationId xmlns:p14="http://schemas.microsoft.com/office/powerpoint/2010/main" val="1862030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8B58C9B2-900A-4441-9152-9D4B6D146172}" type="datetimeFigureOut">
              <a:rPr lang="es-ES" smtClean="0"/>
              <a:t>12/04/2021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B9A1F09F-00BF-442C-8DA8-702D6FA2ACE7}" type="slidenum">
              <a:rPr lang="es-ES" smtClean="0"/>
              <a:t>‹Nº›</a:t>
            </a:fld>
            <a:endParaRPr lang="es-ES"/>
          </a:p>
        </p:txBody>
      </p:sp>
    </p:spTree>
    <p:extLst>
      <p:ext uri="{BB962C8B-B14F-4D97-AF65-F5344CB8AC3E}">
        <p14:creationId xmlns:p14="http://schemas.microsoft.com/office/powerpoint/2010/main" val="2695063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8B58C9B2-900A-4441-9152-9D4B6D146172}" type="datetimeFigureOut">
              <a:rPr lang="es-ES" smtClean="0"/>
              <a:t>12/04/2021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B9A1F09F-00BF-442C-8DA8-702D6FA2ACE7}" type="slidenum">
              <a:rPr lang="es-ES" smtClean="0"/>
              <a:t>‹Nº›</a:t>
            </a:fld>
            <a:endParaRPr lang="es-ES"/>
          </a:p>
        </p:txBody>
      </p:sp>
    </p:spTree>
    <p:extLst>
      <p:ext uri="{BB962C8B-B14F-4D97-AF65-F5344CB8AC3E}">
        <p14:creationId xmlns:p14="http://schemas.microsoft.com/office/powerpoint/2010/main" val="2912437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8B58C9B2-900A-4441-9152-9D4B6D146172}" type="datetimeFigureOut">
              <a:rPr lang="es-ES" smtClean="0"/>
              <a:t>12/04/2021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B9A1F09F-00BF-442C-8DA8-702D6FA2ACE7}" type="slidenum">
              <a:rPr lang="es-ES" smtClean="0"/>
              <a:t>‹Nº›</a:t>
            </a:fld>
            <a:endParaRPr lang="es-ES"/>
          </a:p>
        </p:txBody>
      </p:sp>
    </p:spTree>
    <p:extLst>
      <p:ext uri="{BB962C8B-B14F-4D97-AF65-F5344CB8AC3E}">
        <p14:creationId xmlns:p14="http://schemas.microsoft.com/office/powerpoint/2010/main" val="4114868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8B58C9B2-900A-4441-9152-9D4B6D146172}" type="datetimeFigureOut">
              <a:rPr lang="es-ES" smtClean="0"/>
              <a:t>12/04/2021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B9A1F09F-00BF-442C-8DA8-702D6FA2ACE7}" type="slidenum">
              <a:rPr lang="es-ES" smtClean="0"/>
              <a:t>‹Nº›</a:t>
            </a:fld>
            <a:endParaRPr lang="es-ES"/>
          </a:p>
        </p:txBody>
      </p:sp>
    </p:spTree>
    <p:extLst>
      <p:ext uri="{BB962C8B-B14F-4D97-AF65-F5344CB8AC3E}">
        <p14:creationId xmlns:p14="http://schemas.microsoft.com/office/powerpoint/2010/main" val="3797407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8B58C9B2-900A-4441-9152-9D4B6D146172}" type="datetimeFigureOut">
              <a:rPr lang="es-ES" smtClean="0"/>
              <a:t>12/04/2021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B9A1F09F-00BF-442C-8DA8-702D6FA2ACE7}" type="slidenum">
              <a:rPr lang="es-ES" smtClean="0"/>
              <a:t>‹Nº›</a:t>
            </a:fld>
            <a:endParaRPr lang="es-ES"/>
          </a:p>
        </p:txBody>
      </p:sp>
    </p:spTree>
    <p:extLst>
      <p:ext uri="{BB962C8B-B14F-4D97-AF65-F5344CB8AC3E}">
        <p14:creationId xmlns:p14="http://schemas.microsoft.com/office/powerpoint/2010/main" val="30110196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8B58C9B2-900A-4441-9152-9D4B6D146172}" type="datetimeFigureOut">
              <a:rPr lang="es-ES" smtClean="0"/>
              <a:t>12/04/2021</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B9A1F09F-00BF-442C-8DA8-702D6FA2ACE7}" type="slidenum">
              <a:rPr lang="es-ES" smtClean="0"/>
              <a:t>‹Nº›</a:t>
            </a:fld>
            <a:endParaRPr lang="es-ES"/>
          </a:p>
        </p:txBody>
      </p:sp>
    </p:spTree>
    <p:extLst>
      <p:ext uri="{BB962C8B-B14F-4D97-AF65-F5344CB8AC3E}">
        <p14:creationId xmlns:p14="http://schemas.microsoft.com/office/powerpoint/2010/main" val="3304326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8B58C9B2-900A-4441-9152-9D4B6D146172}" type="datetimeFigureOut">
              <a:rPr lang="es-ES" smtClean="0"/>
              <a:t>12/04/2021</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B9A1F09F-00BF-442C-8DA8-702D6FA2ACE7}" type="slidenum">
              <a:rPr lang="es-ES" smtClean="0"/>
              <a:t>‹Nº›</a:t>
            </a:fld>
            <a:endParaRPr lang="es-ES"/>
          </a:p>
        </p:txBody>
      </p:sp>
    </p:spTree>
    <p:extLst>
      <p:ext uri="{BB962C8B-B14F-4D97-AF65-F5344CB8AC3E}">
        <p14:creationId xmlns:p14="http://schemas.microsoft.com/office/powerpoint/2010/main" val="277583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8B58C9B2-900A-4441-9152-9D4B6D146172}" type="datetimeFigureOut">
              <a:rPr lang="es-ES" smtClean="0"/>
              <a:t>12/04/2021</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B9A1F09F-00BF-442C-8DA8-702D6FA2ACE7}" type="slidenum">
              <a:rPr lang="es-ES" smtClean="0"/>
              <a:t>‹Nº›</a:t>
            </a:fld>
            <a:endParaRPr lang="es-ES"/>
          </a:p>
        </p:txBody>
      </p:sp>
    </p:spTree>
    <p:extLst>
      <p:ext uri="{BB962C8B-B14F-4D97-AF65-F5344CB8AC3E}">
        <p14:creationId xmlns:p14="http://schemas.microsoft.com/office/powerpoint/2010/main" val="40299614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8B58C9B2-900A-4441-9152-9D4B6D146172}" type="datetimeFigureOut">
              <a:rPr lang="es-ES" smtClean="0"/>
              <a:t>12/04/2021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B9A1F09F-00BF-442C-8DA8-702D6FA2ACE7}" type="slidenum">
              <a:rPr lang="es-ES" smtClean="0"/>
              <a:t>‹Nº›</a:t>
            </a:fld>
            <a:endParaRPr lang="es-ES"/>
          </a:p>
        </p:txBody>
      </p:sp>
    </p:spTree>
    <p:extLst>
      <p:ext uri="{BB962C8B-B14F-4D97-AF65-F5344CB8AC3E}">
        <p14:creationId xmlns:p14="http://schemas.microsoft.com/office/powerpoint/2010/main" val="3440023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8B58C9B2-900A-4441-9152-9D4B6D146172}" type="datetimeFigureOut">
              <a:rPr lang="es-ES" smtClean="0"/>
              <a:t>12/04/2021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B9A1F09F-00BF-442C-8DA8-702D6FA2ACE7}" type="slidenum">
              <a:rPr lang="es-ES" smtClean="0"/>
              <a:t>‹Nº›</a:t>
            </a:fld>
            <a:endParaRPr lang="es-ES"/>
          </a:p>
        </p:txBody>
      </p:sp>
    </p:spTree>
    <p:extLst>
      <p:ext uri="{BB962C8B-B14F-4D97-AF65-F5344CB8AC3E}">
        <p14:creationId xmlns:p14="http://schemas.microsoft.com/office/powerpoint/2010/main" val="34646624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58C9B2-900A-4441-9152-9D4B6D146172}" type="datetimeFigureOut">
              <a:rPr lang="es-ES" smtClean="0"/>
              <a:t>12/04/2021</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A1F09F-00BF-442C-8DA8-702D6FA2ACE7}" type="slidenum">
              <a:rPr lang="es-ES" smtClean="0"/>
              <a:t>‹Nº›</a:t>
            </a:fld>
            <a:endParaRPr lang="es-ES"/>
          </a:p>
        </p:txBody>
      </p:sp>
    </p:spTree>
    <p:extLst>
      <p:ext uri="{BB962C8B-B14F-4D97-AF65-F5344CB8AC3E}">
        <p14:creationId xmlns:p14="http://schemas.microsoft.com/office/powerpoint/2010/main" val="7791646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ffph58@gmail.co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6.xml"/><Relationship Id="rId4" Type="http://schemas.openxmlformats.org/officeDocument/2006/relationships/image" Target="../media/image38.jpe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Título"/>
          <p:cNvSpPr>
            <a:spLocks noGrp="1"/>
          </p:cNvSpPr>
          <p:nvPr>
            <p:ph type="ctrTitle"/>
          </p:nvPr>
        </p:nvSpPr>
        <p:spPr>
          <a:xfrm>
            <a:off x="827584" y="260648"/>
            <a:ext cx="7772400" cy="1470025"/>
          </a:xfrm>
        </p:spPr>
        <p:txBody>
          <a:bodyPr/>
          <a:lstStyle/>
          <a:p>
            <a:r>
              <a:rPr lang="es-MX" dirty="0" smtClean="0">
                <a:solidFill>
                  <a:schemeClr val="bg1"/>
                </a:solidFill>
              </a:rPr>
              <a:t>Revoluciones Burguesas</a:t>
            </a:r>
            <a:endParaRPr lang="es-ES" dirty="0">
              <a:solidFill>
                <a:schemeClr val="bg1"/>
              </a:solidFill>
            </a:endParaRPr>
          </a:p>
        </p:txBody>
      </p:sp>
      <p:sp>
        <p:nvSpPr>
          <p:cNvPr id="3" name="2 Subtítulo"/>
          <p:cNvSpPr>
            <a:spLocks noGrp="1"/>
          </p:cNvSpPr>
          <p:nvPr>
            <p:ph type="subTitle" idx="1"/>
          </p:nvPr>
        </p:nvSpPr>
        <p:spPr>
          <a:xfrm>
            <a:off x="1187624" y="5157192"/>
            <a:ext cx="6768752" cy="1715050"/>
          </a:xfrm>
        </p:spPr>
        <p:txBody>
          <a:bodyPr>
            <a:normAutofit/>
          </a:bodyPr>
          <a:lstStyle/>
          <a:p>
            <a:r>
              <a:rPr lang="es-MX" sz="4400" b="1" dirty="0" smtClean="0">
                <a:solidFill>
                  <a:schemeClr val="tx1"/>
                </a:solidFill>
              </a:rPr>
              <a:t>La Independencia de Estados Unidos</a:t>
            </a:r>
            <a:endParaRPr lang="es-ES" sz="4400" b="1" dirty="0">
              <a:solidFill>
                <a:schemeClr val="tx1"/>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88640"/>
            <a:ext cx="639763"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78633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475656" y="764704"/>
            <a:ext cx="6491064" cy="4713387"/>
          </a:xfrm>
          <a:solidFill>
            <a:srgbClr val="FFC000"/>
          </a:solidFill>
        </p:spPr>
        <p:txBody>
          <a:bodyPr/>
          <a:lstStyle/>
          <a:p>
            <a:r>
              <a:rPr lang="es-MX" dirty="0" smtClean="0"/>
              <a:t>Hecha esta pequeña descripción de los orígenes de esta nación, veamos ahora cómo se produjo su independencia del dominio británico en el siglo XVIII, dando origen a lo que hoy conocemos como los Estados Unidos.</a:t>
            </a:r>
            <a:endParaRPr lang="es-ES" dirty="0"/>
          </a:p>
        </p:txBody>
      </p:sp>
    </p:spTree>
    <p:extLst>
      <p:ext uri="{BB962C8B-B14F-4D97-AF65-F5344CB8AC3E}">
        <p14:creationId xmlns:p14="http://schemas.microsoft.com/office/powerpoint/2010/main" val="40764127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29" y="-1"/>
            <a:ext cx="5253015" cy="67413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Título"/>
          <p:cNvSpPr>
            <a:spLocks noGrp="1"/>
          </p:cNvSpPr>
          <p:nvPr>
            <p:ph type="title"/>
          </p:nvPr>
        </p:nvSpPr>
        <p:spPr>
          <a:xfrm>
            <a:off x="5278344" y="260648"/>
            <a:ext cx="3865656" cy="5472608"/>
          </a:xfrm>
        </p:spPr>
        <p:txBody>
          <a:bodyPr>
            <a:normAutofit/>
          </a:bodyPr>
          <a:lstStyle/>
          <a:p>
            <a:r>
              <a:rPr lang="es-MX" sz="3200" dirty="0" smtClean="0"/>
              <a:t>Jorge III</a:t>
            </a:r>
            <a:br>
              <a:rPr lang="es-MX" sz="3200" dirty="0" smtClean="0"/>
            </a:br>
            <a:r>
              <a:rPr lang="es-MX" sz="3200" dirty="0" smtClean="0"/>
              <a:t>fue el </a:t>
            </a:r>
            <a:r>
              <a:rPr lang="es-ES" sz="3200" dirty="0" smtClean="0"/>
              <a:t>Rey de Inglaterra durante la época de la Independencia de las  13 colonias. </a:t>
            </a:r>
            <a:br>
              <a:rPr lang="es-ES" sz="3200" dirty="0" smtClean="0"/>
            </a:br>
            <a:r>
              <a:rPr lang="es-ES" sz="3200" dirty="0" smtClean="0"/>
              <a:t>Inglaterra era una monarquía Parlamentaria, el rey compartía el poder con el Parlamento.</a:t>
            </a:r>
            <a:endParaRPr lang="es-ES" sz="3200" dirty="0"/>
          </a:p>
        </p:txBody>
      </p:sp>
    </p:spTree>
    <p:extLst>
      <p:ext uri="{BB962C8B-B14F-4D97-AF65-F5344CB8AC3E}">
        <p14:creationId xmlns:p14="http://schemas.microsoft.com/office/powerpoint/2010/main" val="19090107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idx="1"/>
          </p:nvPr>
        </p:nvSpPr>
        <p:spPr>
          <a:xfrm>
            <a:off x="395536" y="4437112"/>
            <a:ext cx="8219256" cy="1905075"/>
          </a:xfrm>
        </p:spPr>
        <p:txBody>
          <a:bodyPr>
            <a:normAutofit fontScale="85000" lnSpcReduction="20000"/>
          </a:bodyPr>
          <a:lstStyle/>
          <a:p>
            <a:r>
              <a:rPr lang="es-MX" dirty="0" smtClean="0"/>
              <a:t>El Parlamento británico se componía de dos cámaras, una de los nobles(Lores) y otra de los comunes( la burguesía). Participaban del gobierno junto al rey. </a:t>
            </a:r>
          </a:p>
          <a:p>
            <a:r>
              <a:rPr lang="es-MX" dirty="0" smtClean="0"/>
              <a:t>En el Parlamento británico sin embargo los colonos ingleses en Norteamérica no tenían representación.</a:t>
            </a:r>
            <a:endParaRPr lang="es-ES" dirty="0"/>
          </a:p>
        </p:txBody>
      </p:sp>
      <p:pic>
        <p:nvPicPr>
          <p:cNvPr id="1026" name="Picture 2" descr="Parlamento en Inglaterr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4052"/>
            <a:ext cx="8547604" cy="4273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19658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idx="1"/>
          </p:nvPr>
        </p:nvSpPr>
        <p:spPr>
          <a:xfrm>
            <a:off x="11100" y="4293096"/>
            <a:ext cx="8675700" cy="2448272"/>
          </a:xfrm>
        </p:spPr>
        <p:txBody>
          <a:bodyPr>
            <a:normAutofit fontScale="92500" lnSpcReduction="20000"/>
          </a:bodyPr>
          <a:lstStyle/>
          <a:p>
            <a:pPr algn="just"/>
            <a:r>
              <a:rPr lang="es-MX" dirty="0" smtClean="0"/>
              <a:t>“</a:t>
            </a:r>
            <a:r>
              <a:rPr lang="es-MX" b="1" dirty="0" smtClean="0">
                <a:solidFill>
                  <a:srgbClr val="FF0000"/>
                </a:solidFill>
              </a:rPr>
              <a:t>La Guerra de los siete años</a:t>
            </a:r>
            <a:r>
              <a:rPr lang="es-MX" b="1" dirty="0">
                <a:solidFill>
                  <a:srgbClr val="FF0000"/>
                </a:solidFill>
              </a:rPr>
              <a:t>” </a:t>
            </a:r>
            <a:r>
              <a:rPr lang="es-MX" dirty="0"/>
              <a:t>(1756-1763</a:t>
            </a:r>
            <a:r>
              <a:rPr lang="es-MX" dirty="0" smtClean="0"/>
              <a:t>), que se produjo  entre Francia e Inglaterra por la disputa de quien se quedaba con el dominio colonial de </a:t>
            </a:r>
            <a:r>
              <a:rPr lang="es-MX" dirty="0"/>
              <a:t>C</a:t>
            </a:r>
            <a:r>
              <a:rPr lang="es-MX" dirty="0" smtClean="0"/>
              <a:t>anadá  y la India, implicó enormes costos para la corona británica </a:t>
            </a:r>
            <a:r>
              <a:rPr lang="es-MX" b="1" dirty="0" smtClean="0"/>
              <a:t>que la llevaron a aumentar los impuestos sobre sus colonos americanos.</a:t>
            </a:r>
            <a:endParaRPr lang="es-ES" b="1" dirty="0"/>
          </a:p>
        </p:txBody>
      </p:sp>
      <p:pic>
        <p:nvPicPr>
          <p:cNvPr id="1026" name="Picture 2" descr="foudrouyant1758.jpg (33493 byt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00" y="17718"/>
            <a:ext cx="9132899" cy="3924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49052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600200"/>
            <a:ext cx="8229600" cy="3124944"/>
          </a:xfrm>
          <a:solidFill>
            <a:srgbClr val="FFC000"/>
          </a:solidFill>
        </p:spPr>
        <p:txBody>
          <a:bodyPr>
            <a:noAutofit/>
          </a:bodyPr>
          <a:lstStyle/>
          <a:p>
            <a:r>
              <a:rPr lang="es-MX" sz="4000" dirty="0" smtClean="0"/>
              <a:t>Producto del problema económico de la corona británica es que el  rey, decide junto con el Parlamento británico, subir los impuestos a sus colonias de Norteamérica.</a:t>
            </a:r>
            <a:endParaRPr lang="es-ES" sz="4000" dirty="0"/>
          </a:p>
        </p:txBody>
      </p:sp>
    </p:spTree>
    <p:extLst>
      <p:ext uri="{BB962C8B-B14F-4D97-AF65-F5344CB8AC3E}">
        <p14:creationId xmlns:p14="http://schemas.microsoft.com/office/powerpoint/2010/main" val="4823243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solidFill>
            <a:srgbClr val="FFC000"/>
          </a:solidFill>
        </p:spPr>
        <p:txBody>
          <a:bodyPr>
            <a:normAutofit fontScale="90000"/>
          </a:bodyPr>
          <a:lstStyle/>
          <a:p>
            <a:r>
              <a:rPr lang="es-CL" sz="2700" dirty="0" err="1">
                <a:solidFill>
                  <a:prstClr val="black"/>
                </a:solidFill>
                <a:ea typeface="+mn-ea"/>
                <a:cs typeface="+mn-cs"/>
              </a:rPr>
              <a:t>Stamp</a:t>
            </a:r>
            <a:r>
              <a:rPr lang="es-CL" sz="2700" dirty="0">
                <a:solidFill>
                  <a:prstClr val="black"/>
                </a:solidFill>
                <a:ea typeface="+mn-ea"/>
                <a:cs typeface="+mn-cs"/>
              </a:rPr>
              <a:t> </a:t>
            </a:r>
            <a:r>
              <a:rPr lang="es-CL" sz="2700" dirty="0" err="1" smtClean="0">
                <a:solidFill>
                  <a:prstClr val="black"/>
                </a:solidFill>
                <a:ea typeface="+mn-ea"/>
                <a:cs typeface="+mn-cs"/>
              </a:rPr>
              <a:t>Act</a:t>
            </a:r>
            <a:r>
              <a:rPr lang="es-CL" sz="2700" dirty="0">
                <a:solidFill>
                  <a:prstClr val="black"/>
                </a:solidFill>
                <a:ea typeface="+mn-ea"/>
                <a:cs typeface="+mn-cs"/>
              </a:rPr>
              <a:t> </a:t>
            </a:r>
            <a:r>
              <a:rPr lang="es-CL" sz="2700" dirty="0" smtClean="0">
                <a:solidFill>
                  <a:prstClr val="black"/>
                </a:solidFill>
                <a:ea typeface="+mn-ea"/>
                <a:cs typeface="+mn-cs"/>
              </a:rPr>
              <a:t> o</a:t>
            </a:r>
            <a:br>
              <a:rPr lang="es-CL" sz="2700" dirty="0" smtClean="0">
                <a:solidFill>
                  <a:prstClr val="black"/>
                </a:solidFill>
                <a:ea typeface="+mn-ea"/>
                <a:cs typeface="+mn-cs"/>
              </a:rPr>
            </a:br>
            <a:r>
              <a:rPr lang="es-CL" sz="2700" b="0" dirty="0" smtClean="0">
                <a:solidFill>
                  <a:prstClr val="black"/>
                </a:solidFill>
                <a:ea typeface="+mn-ea"/>
                <a:cs typeface="+mn-cs"/>
              </a:rPr>
              <a:t> </a:t>
            </a:r>
            <a:r>
              <a:rPr lang="es-CL" sz="2700" b="0" dirty="0">
                <a:solidFill>
                  <a:prstClr val="black"/>
                </a:solidFill>
                <a:ea typeface="+mn-ea"/>
                <a:cs typeface="+mn-cs"/>
              </a:rPr>
              <a:t>Ley de Impuesto al Timbre (1765)</a:t>
            </a:r>
            <a:endParaRPr lang="es-ES" dirty="0"/>
          </a:p>
        </p:txBody>
      </p:sp>
      <p:sp>
        <p:nvSpPr>
          <p:cNvPr id="6" name="5 Marcador de texto"/>
          <p:cNvSpPr>
            <a:spLocks noGrp="1"/>
          </p:cNvSpPr>
          <p:nvPr>
            <p:ph type="body" sz="half" idx="2"/>
          </p:nvPr>
        </p:nvSpPr>
        <p:spPr/>
        <p:txBody>
          <a:bodyPr>
            <a:normAutofit fontScale="77500" lnSpcReduction="20000"/>
          </a:bodyPr>
          <a:lstStyle/>
          <a:p>
            <a:pPr algn="just"/>
            <a:r>
              <a:rPr lang="es-CL" sz="3000" dirty="0" smtClean="0">
                <a:solidFill>
                  <a:prstClr val="black"/>
                </a:solidFill>
              </a:rPr>
              <a:t>La Corona británica dispuso entonces </a:t>
            </a:r>
            <a:r>
              <a:rPr lang="es-CL" sz="3000" dirty="0">
                <a:solidFill>
                  <a:prstClr val="black"/>
                </a:solidFill>
              </a:rPr>
              <a:t>que en "todos los periódicos, hojas impresas, contratos de arrendamiento y documentos legales, se fijara un sello </a:t>
            </a:r>
            <a:r>
              <a:rPr lang="es-CL" sz="3000" dirty="0" smtClean="0">
                <a:solidFill>
                  <a:prstClr val="black"/>
                </a:solidFill>
              </a:rPr>
              <a:t>(impuesto) cuyo </a:t>
            </a:r>
            <a:r>
              <a:rPr lang="es-CL" sz="3000" dirty="0">
                <a:solidFill>
                  <a:prstClr val="black"/>
                </a:solidFill>
              </a:rPr>
              <a:t>producto se destinaría únicamente a defender, proteger y asegurar las colonias". </a:t>
            </a:r>
            <a:r>
              <a:rPr lang="es-CL" sz="3000" dirty="0" smtClean="0">
                <a:solidFill>
                  <a:prstClr val="black"/>
                </a:solidFill>
              </a:rPr>
              <a:t> </a:t>
            </a:r>
          </a:p>
          <a:p>
            <a:pPr algn="just"/>
            <a:r>
              <a:rPr lang="es-CL" sz="3000" dirty="0" smtClean="0">
                <a:solidFill>
                  <a:prstClr val="black"/>
                </a:solidFill>
              </a:rPr>
              <a:t>Pero en  </a:t>
            </a:r>
            <a:r>
              <a:rPr lang="es-CL" sz="3000" dirty="0">
                <a:solidFill>
                  <a:prstClr val="black"/>
                </a:solidFill>
              </a:rPr>
              <a:t>el fondo la recaudación debía pasar a </a:t>
            </a:r>
            <a:r>
              <a:rPr lang="es-CL" sz="3000" dirty="0" smtClean="0">
                <a:solidFill>
                  <a:prstClr val="black"/>
                </a:solidFill>
              </a:rPr>
              <a:t>Inglaterra.</a:t>
            </a:r>
            <a:endParaRPr lang="es-ES" dirty="0"/>
          </a:p>
        </p:txBody>
      </p:sp>
      <p:pic>
        <p:nvPicPr>
          <p:cNvPr id="102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472104" y="476672"/>
            <a:ext cx="5688489" cy="561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29166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rgbClr val="FFC000"/>
          </a:solidFill>
        </p:spPr>
        <p:txBody>
          <a:bodyPr anchor="t"/>
          <a:lstStyle/>
          <a:p>
            <a:r>
              <a:rPr lang="es-MX" dirty="0" smtClean="0"/>
              <a:t>LOS COLONOS RESISTIERON LA LEY DEL STAMP ACT</a:t>
            </a:r>
            <a:endParaRPr lang="es-ES" dirty="0"/>
          </a:p>
        </p:txBody>
      </p:sp>
      <p:sp>
        <p:nvSpPr>
          <p:cNvPr id="3" name="2 Marcador de contenido"/>
          <p:cNvSpPr>
            <a:spLocks noGrp="1"/>
          </p:cNvSpPr>
          <p:nvPr>
            <p:ph idx="1"/>
          </p:nvPr>
        </p:nvSpPr>
        <p:spPr/>
        <p:txBody>
          <a:bodyPr>
            <a:normAutofit/>
          </a:bodyPr>
          <a:lstStyle/>
          <a:p>
            <a:endParaRPr lang="es-ES" dirty="0"/>
          </a:p>
        </p:txBody>
      </p:sp>
      <p:sp>
        <p:nvSpPr>
          <p:cNvPr id="4" name="3 Marcador de texto"/>
          <p:cNvSpPr>
            <a:spLocks noGrp="1"/>
          </p:cNvSpPr>
          <p:nvPr>
            <p:ph type="body" sz="half" idx="2"/>
          </p:nvPr>
        </p:nvSpPr>
        <p:spPr/>
        <p:txBody>
          <a:bodyPr>
            <a:normAutofit lnSpcReduction="10000"/>
          </a:bodyPr>
          <a:lstStyle/>
          <a:p>
            <a:pPr algn="just"/>
            <a:r>
              <a:rPr lang="es-CL" sz="2000" dirty="0" smtClean="0"/>
              <a:t>Los </a:t>
            </a:r>
            <a:r>
              <a:rPr lang="es-CL" sz="2000" dirty="0"/>
              <a:t>colonos opusieron resistencia, y, en un Primer Congreso reunido en 1765, en Nueva York, aprobaron que </a:t>
            </a:r>
            <a:r>
              <a:rPr lang="es-CL" sz="2000" b="1" dirty="0"/>
              <a:t>"Nunca les habían impuesto ni les podían imponer contribuciones, pues no tenían representantes en el Parlamento, y que la ley del timbre tendía manifiestamente a violar los derechos y libertades de los colonos"</a:t>
            </a:r>
            <a:r>
              <a:rPr lang="es-CL" sz="2000" dirty="0"/>
              <a:t>. El Parlamento inglés derogó esta ley en el año 1766.</a:t>
            </a:r>
          </a:p>
          <a:p>
            <a:endParaRPr lang="es-ES"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8" y="260648"/>
            <a:ext cx="5184576" cy="5901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25429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79512" y="4158106"/>
            <a:ext cx="8964488" cy="2511254"/>
          </a:xfrm>
          <a:solidFill>
            <a:srgbClr val="FFC000"/>
          </a:solidFill>
        </p:spPr>
        <p:txBody>
          <a:bodyPr>
            <a:normAutofit fontScale="77500" lnSpcReduction="20000"/>
          </a:bodyPr>
          <a:lstStyle/>
          <a:p>
            <a:r>
              <a:rPr lang="es-CL" dirty="0" smtClean="0"/>
              <a:t>Posteriormente el Parlamento británico aprueba la </a:t>
            </a:r>
            <a:r>
              <a:rPr lang="es-CL" b="1" dirty="0" err="1" smtClean="0"/>
              <a:t>Sugar</a:t>
            </a:r>
            <a:r>
              <a:rPr lang="es-CL" b="1" dirty="0" smtClean="0"/>
              <a:t> </a:t>
            </a:r>
            <a:r>
              <a:rPr lang="es-CL" b="1" dirty="0" err="1" smtClean="0"/>
              <a:t>Act</a:t>
            </a:r>
            <a:r>
              <a:rPr lang="es-CL" b="1" dirty="0" smtClean="0"/>
              <a:t>. </a:t>
            </a:r>
          </a:p>
          <a:p>
            <a:pPr marL="0" indent="0">
              <a:buNone/>
            </a:pPr>
            <a:r>
              <a:rPr lang="es-CL" dirty="0"/>
              <a:t> </a:t>
            </a:r>
            <a:r>
              <a:rPr lang="es-CL" dirty="0" smtClean="0"/>
              <a:t>                             </a:t>
            </a:r>
            <a:r>
              <a:rPr lang="es-CL" b="1" dirty="0" smtClean="0"/>
              <a:t>Impuesto al  azúcar </a:t>
            </a:r>
            <a:r>
              <a:rPr lang="es-CL" dirty="0" smtClean="0"/>
              <a:t>(1767) </a:t>
            </a:r>
          </a:p>
          <a:p>
            <a:pPr marL="0" indent="0" algn="just">
              <a:buNone/>
            </a:pPr>
            <a:r>
              <a:rPr lang="es-CL" dirty="0"/>
              <a:t> </a:t>
            </a:r>
            <a:r>
              <a:rPr lang="es-CL" dirty="0" smtClean="0"/>
              <a:t> Ley que se hizo extensiva al papel, plomo, vidrio y cuyo monto se aplicaría al pago de gobernadores, jueces, funcionarios de aduanas y tropas inglesas en las colonias. </a:t>
            </a:r>
          </a:p>
          <a:p>
            <a:pPr marL="0" indent="0" algn="just">
              <a:buNone/>
            </a:pPr>
            <a:r>
              <a:rPr lang="es-CL" dirty="0" smtClean="0"/>
              <a:t>Fue derogada en 1770 porque los colonos se abstuvieron de importar estos artículos.</a:t>
            </a:r>
            <a:endParaRPr lang="es-ES" dirty="0"/>
          </a:p>
        </p:txBody>
      </p:sp>
      <p:pic>
        <p:nvPicPr>
          <p:cNvPr id="2050" name="Picture 2" descr="Parlamento en la década de 17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41581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67098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13196" cy="674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Marcador de contenido"/>
          <p:cNvSpPr>
            <a:spLocks noGrp="1"/>
          </p:cNvSpPr>
          <p:nvPr>
            <p:ph idx="1"/>
          </p:nvPr>
        </p:nvSpPr>
        <p:spPr>
          <a:xfrm>
            <a:off x="4283968" y="332656"/>
            <a:ext cx="4032448" cy="2232248"/>
          </a:xfrm>
        </p:spPr>
        <p:txBody>
          <a:bodyPr>
            <a:normAutofit fontScale="47500" lnSpcReduction="20000"/>
          </a:bodyPr>
          <a:lstStyle/>
          <a:p>
            <a:r>
              <a:rPr lang="es-MX" sz="5900" b="1" dirty="0" smtClean="0"/>
              <a:t>1773 la rebelión del cargamento de Té.  Boston.(Tea Party). </a:t>
            </a:r>
          </a:p>
          <a:p>
            <a:r>
              <a:rPr lang="es-MX" b="1" dirty="0" smtClean="0"/>
              <a:t>Los colonos disfrazados de indígenas botan al mar el cargamento de té de un barco inglés como forma de protesta por los tributos que impone el rey y parlamento británico.</a:t>
            </a:r>
            <a:endParaRPr lang="es-ES" b="1" dirty="0"/>
          </a:p>
        </p:txBody>
      </p:sp>
    </p:spTree>
    <p:extLst>
      <p:ext uri="{BB962C8B-B14F-4D97-AF65-F5344CB8AC3E}">
        <p14:creationId xmlns:p14="http://schemas.microsoft.com/office/powerpoint/2010/main" val="23076651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0" y="4471277"/>
            <a:ext cx="9144000" cy="2316163"/>
          </a:xfrm>
        </p:spPr>
        <p:txBody>
          <a:bodyPr>
            <a:normAutofit fontScale="77500" lnSpcReduction="20000"/>
          </a:bodyPr>
          <a:lstStyle/>
          <a:p>
            <a:r>
              <a:rPr lang="es-CL" dirty="0" smtClean="0"/>
              <a:t> Motín del Té ( Boston -1773) debido al gran consumo que se hacía de este producto en las colonias. Originó el comercio ilícito y en 1770, el 16 de diciembre, un grupo de hombres, disfrazados de indios, arrojo un cargamento de té e incendio a tres barcos anclados en el puerto de Boston. Ante esto Inglaterra se vio frente a la crisis y los colonos, por su parte, consideraban que "la suerte está echada, las colonias deben someterse o triunfar".</a:t>
            </a:r>
            <a:endParaRPr lang="es-E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534"/>
            <a:ext cx="9144000" cy="44905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02615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611560" y="476672"/>
            <a:ext cx="8229600" cy="5256584"/>
          </a:xfrm>
        </p:spPr>
        <p:txBody>
          <a:bodyPr>
            <a:normAutofit fontScale="85000" lnSpcReduction="10000"/>
          </a:bodyPr>
          <a:lstStyle/>
          <a:p>
            <a:r>
              <a:rPr lang="es-CL" dirty="0"/>
              <a:t>Asignatura: </a:t>
            </a:r>
            <a:r>
              <a:rPr lang="es-CL" dirty="0" smtClean="0"/>
              <a:t>Historia y Ciencias Sociales</a:t>
            </a:r>
            <a:endParaRPr lang="es-CL" dirty="0"/>
          </a:p>
          <a:p>
            <a:r>
              <a:rPr lang="es-CL" dirty="0"/>
              <a:t>Curso:   </a:t>
            </a:r>
            <a:r>
              <a:rPr lang="es-CL" dirty="0" smtClean="0"/>
              <a:t>PRIMERO  </a:t>
            </a:r>
            <a:r>
              <a:rPr lang="es-CL" dirty="0"/>
              <a:t>DE ENSEÑANZA MEDIA</a:t>
            </a:r>
          </a:p>
          <a:p>
            <a:r>
              <a:rPr lang="es-CL" dirty="0"/>
              <a:t>Profesor: Francisco Ponce Herrera</a:t>
            </a:r>
            <a:r>
              <a:rPr lang="es-CL" dirty="0" smtClean="0"/>
              <a:t>.</a:t>
            </a:r>
          </a:p>
          <a:p>
            <a:pPr marL="0" indent="0">
              <a:buNone/>
            </a:pPr>
            <a:r>
              <a:rPr lang="es-CL" dirty="0" smtClean="0"/>
              <a:t>                                     Actividad:</a:t>
            </a:r>
          </a:p>
          <a:p>
            <a:r>
              <a:rPr lang="es-CL" dirty="0" smtClean="0"/>
              <a:t> Observe y lea con atención este power point sobre la independencia de EEUU y sus principios republicanos.</a:t>
            </a:r>
          </a:p>
          <a:p>
            <a:r>
              <a:rPr lang="es-CL" dirty="0" smtClean="0"/>
              <a:t>Luego elabore en su cuaderno un esquema resumen de este proceso y prepárese para explicarlo en la próxima clase  a su profesor y curso.</a:t>
            </a:r>
            <a:endParaRPr lang="es-CL" dirty="0">
              <a:solidFill>
                <a:srgbClr val="FF0000"/>
              </a:solidFill>
            </a:endParaRPr>
          </a:p>
          <a:p>
            <a:r>
              <a:rPr lang="es-CL" dirty="0"/>
              <a:t>e- mail para envío de fotos trabajos hechos en el cuaderno: </a:t>
            </a:r>
            <a:r>
              <a:rPr lang="es-CL" dirty="0" smtClean="0">
                <a:solidFill>
                  <a:srgbClr val="FF0000"/>
                </a:solidFill>
                <a:hlinkClick r:id="rId2"/>
              </a:rPr>
              <a:t>ffph58@gmail.com</a:t>
            </a:r>
            <a:endParaRPr lang="es-CL" dirty="0" smtClean="0">
              <a:solidFill>
                <a:srgbClr val="FF0000"/>
              </a:solidFill>
            </a:endParaRPr>
          </a:p>
          <a:p>
            <a:r>
              <a:rPr lang="es-CL" dirty="0" smtClean="0">
                <a:solidFill>
                  <a:srgbClr val="FF0000"/>
                </a:solidFill>
              </a:rPr>
              <a:t>Consultas al </a:t>
            </a:r>
            <a:r>
              <a:rPr lang="es-CL" dirty="0" err="1">
                <a:solidFill>
                  <a:srgbClr val="FF0000"/>
                </a:solidFill>
              </a:rPr>
              <a:t>W</a:t>
            </a:r>
            <a:r>
              <a:rPr lang="es-CL" dirty="0" err="1" smtClean="0">
                <a:solidFill>
                  <a:srgbClr val="FF0000"/>
                </a:solidFill>
              </a:rPr>
              <a:t>hatSapp</a:t>
            </a:r>
            <a:r>
              <a:rPr lang="es-CL" dirty="0" smtClean="0">
                <a:solidFill>
                  <a:srgbClr val="FF0000"/>
                </a:solidFill>
              </a:rPr>
              <a:t> +56 9 9812 1285</a:t>
            </a:r>
          </a:p>
          <a:p>
            <a:endParaRPr lang="es-ES" dirty="0"/>
          </a:p>
        </p:txBody>
      </p:sp>
    </p:spTree>
    <p:extLst>
      <p:ext uri="{BB962C8B-B14F-4D97-AF65-F5344CB8AC3E}">
        <p14:creationId xmlns:p14="http://schemas.microsoft.com/office/powerpoint/2010/main" val="31104064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0" y="404664"/>
            <a:ext cx="9144000" cy="6264696"/>
          </a:xfrm>
        </p:spPr>
        <p:txBody>
          <a:bodyPr>
            <a:normAutofit fontScale="70000" lnSpcReduction="20000"/>
          </a:bodyPr>
          <a:lstStyle/>
          <a:p>
            <a:pPr marL="0" indent="0">
              <a:buNone/>
            </a:pPr>
            <a:r>
              <a:rPr lang="es-CL" dirty="0" smtClean="0"/>
              <a:t> PROCESO REVOLUCIONARIO: </a:t>
            </a:r>
          </a:p>
          <a:p>
            <a:pPr marL="0" indent="0">
              <a:buNone/>
            </a:pPr>
            <a:r>
              <a:rPr lang="es-CL" dirty="0" smtClean="0"/>
              <a:t>Factores  que ayudaron a la crisis del sistema colonial: </a:t>
            </a:r>
          </a:p>
          <a:p>
            <a:r>
              <a:rPr lang="es-CL" b="1" dirty="0" smtClean="0">
                <a:solidFill>
                  <a:srgbClr val="FF0000"/>
                </a:solidFill>
              </a:rPr>
              <a:t>Económicas:</a:t>
            </a:r>
            <a:r>
              <a:rPr lang="es-CL" dirty="0" smtClean="0"/>
              <a:t> el sistema económico de las colonias representaba el 30% de la economía inglesa, los colonos empezaron a ver a </a:t>
            </a:r>
            <a:r>
              <a:rPr lang="es-CL" dirty="0" smtClean="0">
                <a:solidFill>
                  <a:srgbClr val="FF0000"/>
                </a:solidFill>
              </a:rPr>
              <a:t>Inglaterra como una barrera para su desarrollo</a:t>
            </a:r>
            <a:r>
              <a:rPr lang="es-CL" dirty="0" smtClean="0"/>
              <a:t>, mientras que Inglaterra disponía de las materias primas de sus colonias, no fortalecía la industria y reservaba el monopolio de varios productos. </a:t>
            </a:r>
          </a:p>
          <a:p>
            <a:r>
              <a:rPr lang="es-CL" b="1" dirty="0" smtClean="0">
                <a:solidFill>
                  <a:schemeClr val="tx2"/>
                </a:solidFill>
              </a:rPr>
              <a:t>Políticas:</a:t>
            </a:r>
            <a:r>
              <a:rPr lang="es-CL" dirty="0" smtClean="0"/>
              <a:t> Los colonos  no tenían representación en el parlamento inglés, por lo tanto consideraban injusto que ese Parlamento les impusiese tributos. </a:t>
            </a:r>
          </a:p>
          <a:p>
            <a:endParaRPr lang="es-CL" dirty="0"/>
          </a:p>
          <a:p>
            <a:r>
              <a:rPr lang="es-CL" b="1" dirty="0" smtClean="0">
                <a:solidFill>
                  <a:schemeClr val="accent3">
                    <a:lumMod val="75000"/>
                  </a:schemeClr>
                </a:solidFill>
              </a:rPr>
              <a:t>Social:</a:t>
            </a:r>
            <a:r>
              <a:rPr lang="es-CL" dirty="0" smtClean="0"/>
              <a:t> la mitad de los colonos tenía su origen fuera de Inglaterra, Escocia, Francia y los principados Alemanes. Esto fortalecía su afán de independencia.</a:t>
            </a:r>
          </a:p>
          <a:p>
            <a:endParaRPr lang="es-CL" dirty="0"/>
          </a:p>
          <a:p>
            <a:r>
              <a:rPr lang="es-CL" dirty="0" smtClean="0"/>
              <a:t> </a:t>
            </a:r>
            <a:r>
              <a:rPr lang="es-CL" b="1" dirty="0" smtClean="0">
                <a:solidFill>
                  <a:srgbClr val="FFC000"/>
                </a:solidFill>
              </a:rPr>
              <a:t>Cultural</a:t>
            </a:r>
            <a:r>
              <a:rPr lang="es-CL" dirty="0" smtClean="0"/>
              <a:t>: Las élites coloniales estaban influenciadas por la </a:t>
            </a:r>
            <a:r>
              <a:rPr lang="es-CL" b="1" dirty="0" smtClean="0">
                <a:solidFill>
                  <a:srgbClr val="FFC000"/>
                </a:solidFill>
              </a:rPr>
              <a:t>ilustración</a:t>
            </a:r>
            <a:r>
              <a:rPr lang="es-CL" dirty="0" smtClean="0"/>
              <a:t> y su crítica al absolutismo.  Crecía con esto la idea de formar un gobierno Republicano, donde el pueblo se diese su constitución política y eligiera a sus gobernantes para garantizar sus derechos.</a:t>
            </a:r>
          </a:p>
          <a:p>
            <a:pPr marL="0" indent="0">
              <a:buNone/>
            </a:pPr>
            <a:r>
              <a:rPr lang="es-CL" dirty="0"/>
              <a:t> </a:t>
            </a:r>
            <a:r>
              <a:rPr lang="es-CL" dirty="0" smtClean="0"/>
              <a:t>      </a:t>
            </a:r>
            <a:endParaRPr lang="es-ES" dirty="0"/>
          </a:p>
        </p:txBody>
      </p:sp>
    </p:spTree>
    <p:extLst>
      <p:ext uri="{BB962C8B-B14F-4D97-AF65-F5344CB8AC3E}">
        <p14:creationId xmlns:p14="http://schemas.microsoft.com/office/powerpoint/2010/main" val="30227735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69272" y="3849654"/>
            <a:ext cx="9074728" cy="2531674"/>
          </a:xfrm>
        </p:spPr>
        <p:txBody>
          <a:bodyPr>
            <a:normAutofit fontScale="70000" lnSpcReduction="20000"/>
          </a:bodyPr>
          <a:lstStyle/>
          <a:p>
            <a:r>
              <a:rPr lang="es-CL" dirty="0" smtClean="0"/>
              <a:t>LOS COLONOS FORMARON EL PRIMER CONGRESO DE FILADELFIA (1774): </a:t>
            </a:r>
          </a:p>
          <a:p>
            <a:pPr marL="0" indent="0">
              <a:buNone/>
            </a:pPr>
            <a:r>
              <a:rPr lang="es-CL" dirty="0" smtClean="0"/>
              <a:t>Delegados patriotas  más importantes fueron Jorge Washington y Samuel Adams. Los acuerdos fueron: </a:t>
            </a:r>
          </a:p>
          <a:p>
            <a:pPr marL="0" indent="0">
              <a:buNone/>
            </a:pPr>
            <a:r>
              <a:rPr lang="es-CL" dirty="0"/>
              <a:t>A</a:t>
            </a:r>
            <a:r>
              <a:rPr lang="es-CL" dirty="0" smtClean="0"/>
              <a:t>bolición de todas aquellas leyes que imponían contribuciones </a:t>
            </a:r>
          </a:p>
          <a:p>
            <a:pPr marL="0" indent="0">
              <a:buNone/>
            </a:pPr>
            <a:r>
              <a:rPr lang="es-CL" b="1" dirty="0" smtClean="0"/>
              <a:t>“Que no existe impuestos sin la aprobación de los que deben pagarlos” </a:t>
            </a:r>
            <a:r>
              <a:rPr lang="es-CL" dirty="0" smtClean="0"/>
              <a:t>Reclamar las mismas libertades y derechos de que disfrutaban los ingleses del viejo mundo. </a:t>
            </a:r>
          </a:p>
          <a:p>
            <a:pPr marL="0" indent="0">
              <a:buNone/>
            </a:pPr>
            <a:r>
              <a:rPr lang="es-CL" dirty="0" smtClean="0"/>
              <a:t>Se rompe relaciones con Inglaterra</a:t>
            </a:r>
            <a:endParaRPr lang="es-E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72" y="116631"/>
            <a:ext cx="9074728" cy="3733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553541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0" y="4869160"/>
            <a:ext cx="9144000" cy="1988840"/>
          </a:xfrm>
        </p:spPr>
        <p:txBody>
          <a:bodyPr>
            <a:normAutofit fontScale="62500" lnSpcReduction="20000"/>
          </a:bodyPr>
          <a:lstStyle/>
          <a:p>
            <a:r>
              <a:rPr lang="es-CL" dirty="0" smtClean="0"/>
              <a:t> EL SEGUNDO CONGRESO DE FILADELFIA (1775)</a:t>
            </a:r>
          </a:p>
          <a:p>
            <a:r>
              <a:rPr lang="es-CL" dirty="0" smtClean="0"/>
              <a:t> Llamado segundo congreso continental, con la participación de todas las colonias y la presencia de otros patriotas, además de Washington y Adams como Thomas Jefferson, Benjamín Franklin, Roberto Morris, partidarios de la independencia, </a:t>
            </a:r>
            <a:r>
              <a:rPr lang="es-CL" b="1" dirty="0" smtClean="0"/>
              <a:t>decidieron formar un ejército de milicias coloniales para enfrentarse a Inglaterra</a:t>
            </a:r>
            <a:r>
              <a:rPr lang="es-CL" dirty="0" smtClean="0"/>
              <a:t>. Siendo designado comandante supremo de tales tropas </a:t>
            </a:r>
            <a:r>
              <a:rPr lang="es-CL" b="1" dirty="0" smtClean="0"/>
              <a:t>Jorge Washington</a:t>
            </a:r>
            <a:r>
              <a:rPr lang="es-CL" dirty="0" smtClean="0"/>
              <a:t>. Se declaró la guerra a Inglaterra.</a:t>
            </a:r>
            <a:endParaRPr lang="es-E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964488" cy="4797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448083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inutemen en la Guerra de Independencia de EEU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221088"/>
          </a:xfrm>
          <a:prstGeom prst="rect">
            <a:avLst/>
          </a:prstGeom>
          <a:noFill/>
          <a:extLst>
            <a:ext uri="{909E8E84-426E-40DD-AFC4-6F175D3DCCD1}">
              <a14:hiddenFill xmlns:a14="http://schemas.microsoft.com/office/drawing/2010/main">
                <a:solidFill>
                  <a:srgbClr val="FFFFFF"/>
                </a:solidFill>
              </a14:hiddenFill>
            </a:ext>
          </a:extLst>
        </p:spPr>
      </p:pic>
      <p:sp>
        <p:nvSpPr>
          <p:cNvPr id="5" name="4 Marcador de contenido"/>
          <p:cNvSpPr>
            <a:spLocks noGrp="1"/>
          </p:cNvSpPr>
          <p:nvPr>
            <p:ph idx="1"/>
          </p:nvPr>
        </p:nvSpPr>
        <p:spPr>
          <a:xfrm>
            <a:off x="0" y="4221088"/>
            <a:ext cx="9144000" cy="2636912"/>
          </a:xfrm>
        </p:spPr>
        <p:txBody>
          <a:bodyPr>
            <a:normAutofit fontScale="77500" lnSpcReduction="20000"/>
          </a:bodyPr>
          <a:lstStyle/>
          <a:p>
            <a:pPr algn="just"/>
            <a:r>
              <a:rPr lang="es-MX" b="1" dirty="0" err="1" smtClean="0"/>
              <a:t>Minutemen</a:t>
            </a:r>
            <a:r>
              <a:rPr lang="es-MX" b="1" dirty="0" smtClean="0"/>
              <a:t>:</a:t>
            </a:r>
            <a:r>
              <a:rPr lang="es-MX" dirty="0" smtClean="0"/>
              <a:t> Milicias en la guerra de </a:t>
            </a:r>
            <a:r>
              <a:rPr lang="es-MX" dirty="0"/>
              <a:t>Independencia </a:t>
            </a:r>
            <a:r>
              <a:rPr lang="es-MX" dirty="0" smtClean="0"/>
              <a:t>norteamericana</a:t>
            </a:r>
            <a:r>
              <a:rPr lang="es-MX" dirty="0"/>
              <a:t>. </a:t>
            </a:r>
            <a:r>
              <a:rPr lang="es-MX" dirty="0" smtClean="0"/>
              <a:t>La tenencia y porte de armas en Estados Unidos es considerado un derecho. Los colonos que se adentraron en un territorio inhóspito llevaron consigo  un arma y una Biblia. Tras la Independencia, se estableció la segunda enmienda a la Constitución, esta constituyó una salvaguarda contra la tiranía o una nueva guerra con Inglaterra.</a:t>
            </a:r>
            <a:endParaRPr lang="es-ES" dirty="0"/>
          </a:p>
        </p:txBody>
      </p:sp>
    </p:spTree>
    <p:extLst>
      <p:ext uri="{BB962C8B-B14F-4D97-AF65-F5344CB8AC3E}">
        <p14:creationId xmlns:p14="http://schemas.microsoft.com/office/powerpoint/2010/main" val="1049805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95536" y="4725144"/>
            <a:ext cx="8291264" cy="1401019"/>
          </a:xfrm>
        </p:spPr>
        <p:txBody>
          <a:bodyPr>
            <a:normAutofit fontScale="77500" lnSpcReduction="20000"/>
          </a:bodyPr>
          <a:lstStyle/>
          <a:p>
            <a:r>
              <a:rPr lang="es-CL" dirty="0" smtClean="0"/>
              <a:t>En el tercer CONGRESO DE FILADELFIA (1776) se redactó el  Acta y </a:t>
            </a:r>
            <a:r>
              <a:rPr lang="es-CL" b="1" dirty="0" smtClean="0"/>
              <a:t>se proclamó la independencia de las trece colonias</a:t>
            </a:r>
            <a:r>
              <a:rPr lang="es-CL" dirty="0" smtClean="0"/>
              <a:t>, esta fue redactada por una comisión en la que figuraban Jorge Washington, Thomas  Jefferson y  John Q. Adams</a:t>
            </a:r>
            <a:endParaRPr lang="es-E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138"/>
            <a:ext cx="9144000" cy="4581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68850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82023" cy="5013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Marcador de contenido"/>
          <p:cNvSpPr>
            <a:spLocks noGrp="1"/>
          </p:cNvSpPr>
          <p:nvPr>
            <p:ph idx="1"/>
          </p:nvPr>
        </p:nvSpPr>
        <p:spPr>
          <a:xfrm>
            <a:off x="457200" y="5013176"/>
            <a:ext cx="8229600" cy="1584176"/>
          </a:xfrm>
        </p:spPr>
        <p:txBody>
          <a:bodyPr>
            <a:normAutofit lnSpcReduction="10000"/>
          </a:bodyPr>
          <a:lstStyle/>
          <a:p>
            <a:r>
              <a:rPr lang="es-MX" dirty="0" smtClean="0"/>
              <a:t>A continuación </a:t>
            </a:r>
          </a:p>
          <a:p>
            <a:pPr marL="0" indent="0">
              <a:buNone/>
            </a:pPr>
            <a:r>
              <a:rPr lang="es-MX" dirty="0"/>
              <a:t> </a:t>
            </a:r>
            <a:r>
              <a:rPr lang="es-MX" dirty="0" smtClean="0"/>
              <a:t>  un extracto de la Declaración de la Independencia de los Estados Unidos de 1776</a:t>
            </a:r>
            <a:endParaRPr lang="es-ES" dirty="0"/>
          </a:p>
        </p:txBody>
      </p:sp>
    </p:spTree>
    <p:extLst>
      <p:ext uri="{BB962C8B-B14F-4D97-AF65-F5344CB8AC3E}">
        <p14:creationId xmlns:p14="http://schemas.microsoft.com/office/powerpoint/2010/main" val="42708671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0" y="0"/>
            <a:ext cx="9144000" cy="6858000"/>
          </a:xfrm>
        </p:spPr>
        <p:txBody>
          <a:bodyPr>
            <a:normAutofit fontScale="92500" lnSpcReduction="20000"/>
          </a:bodyPr>
          <a:lstStyle/>
          <a:p>
            <a:pPr algn="just">
              <a:spcAft>
                <a:spcPts val="0"/>
              </a:spcAft>
            </a:pPr>
            <a:r>
              <a:rPr lang="es-MX" dirty="0" smtClean="0"/>
              <a:t> </a:t>
            </a:r>
            <a:r>
              <a:rPr lang="es-ES" dirty="0">
                <a:latin typeface="Tahoma"/>
                <a:ea typeface="Calibri"/>
                <a:cs typeface="Times New Roman"/>
              </a:rPr>
              <a:t> </a:t>
            </a:r>
            <a:r>
              <a:rPr lang="es-ES" b="1" dirty="0">
                <a:latin typeface="Tahoma"/>
                <a:ea typeface="Calibri"/>
                <a:cs typeface="Times New Roman"/>
              </a:rPr>
              <a:t>“</a:t>
            </a:r>
            <a:r>
              <a:rPr lang="es-ES" b="1" i="1" dirty="0">
                <a:latin typeface="Tahoma"/>
                <a:ea typeface="Calibri"/>
                <a:cs typeface="Times New Roman"/>
              </a:rPr>
              <a:t>Sostenemos como evidentes estas verdades: que todos los hombres son creados con igualdad, y dotados  por su Creador de ciertos derechos inalienables entre los que se cuentan la vida, la libertad y el derecho a la felicidad. </a:t>
            </a:r>
            <a:endParaRPr lang="es-ES" b="1" i="1" dirty="0" smtClean="0">
              <a:latin typeface="Tahoma"/>
              <a:ea typeface="Calibri"/>
              <a:cs typeface="Times New Roman"/>
            </a:endParaRPr>
          </a:p>
          <a:p>
            <a:pPr algn="just">
              <a:spcAft>
                <a:spcPts val="0"/>
              </a:spcAft>
            </a:pPr>
            <a:r>
              <a:rPr lang="es-ES" b="1" i="1" dirty="0" smtClean="0">
                <a:latin typeface="Tahoma"/>
                <a:ea typeface="Calibri"/>
                <a:cs typeface="Times New Roman"/>
              </a:rPr>
              <a:t>Que</a:t>
            </a:r>
            <a:r>
              <a:rPr lang="es-ES" b="1" i="1" dirty="0">
                <a:latin typeface="Tahoma"/>
                <a:ea typeface="Calibri"/>
                <a:cs typeface="Times New Roman"/>
              </a:rPr>
              <a:t>, para asegurar estos derechos, los hombres crean gobiernos que derivan sus justos  poderes del consentimiento de los gobernados. </a:t>
            </a:r>
            <a:endParaRPr lang="es-ES" b="1" i="1" dirty="0" smtClean="0">
              <a:latin typeface="Tahoma"/>
              <a:ea typeface="Calibri"/>
              <a:cs typeface="Times New Roman"/>
            </a:endParaRPr>
          </a:p>
          <a:p>
            <a:pPr algn="just">
              <a:spcAft>
                <a:spcPts val="0"/>
              </a:spcAft>
            </a:pPr>
            <a:r>
              <a:rPr lang="es-ES" b="1" i="1" dirty="0" smtClean="0">
                <a:latin typeface="Tahoma"/>
                <a:ea typeface="Calibri"/>
                <a:cs typeface="Times New Roman"/>
              </a:rPr>
              <a:t>Que </a:t>
            </a:r>
            <a:r>
              <a:rPr lang="es-ES" b="1" i="1" dirty="0">
                <a:latin typeface="Tahoma"/>
                <a:ea typeface="Calibri"/>
                <a:cs typeface="Times New Roman"/>
              </a:rPr>
              <a:t>cualquier </a:t>
            </a:r>
            <a:r>
              <a:rPr lang="es-ES" b="1" i="1" dirty="0" smtClean="0">
                <a:latin typeface="Tahoma"/>
                <a:ea typeface="Calibri"/>
                <a:cs typeface="Times New Roman"/>
              </a:rPr>
              <a:t>otra forma </a:t>
            </a:r>
            <a:r>
              <a:rPr lang="es-ES" b="1" i="1" dirty="0">
                <a:latin typeface="Tahoma"/>
                <a:ea typeface="Calibri"/>
                <a:cs typeface="Times New Roman"/>
              </a:rPr>
              <a:t>de gobierno que atente a estos fines puede el pueblo alterarla o abolirla para instituir un nuevo gobierno, que tenga su fundamento en tales principios y organice sus poderes de tal forma, que aparezca más seguro alcanzar mediante él la seguridad y la felicidad”.</a:t>
            </a:r>
            <a:endParaRPr lang="es-ES" sz="4000" dirty="0">
              <a:ea typeface="Calibri"/>
              <a:cs typeface="Times New Roman"/>
            </a:endParaRPr>
          </a:p>
          <a:p>
            <a:pPr marL="0" indent="0">
              <a:buNone/>
            </a:pPr>
            <a:endParaRPr lang="es-ES" dirty="0"/>
          </a:p>
        </p:txBody>
      </p:sp>
    </p:spTree>
    <p:extLst>
      <p:ext uri="{BB962C8B-B14F-4D97-AF65-F5344CB8AC3E}">
        <p14:creationId xmlns:p14="http://schemas.microsoft.com/office/powerpoint/2010/main" val="25556255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3" y="548681"/>
            <a:ext cx="9180513" cy="57378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817178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66739"/>
            <a:ext cx="8870399" cy="40143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descr="http://www.beliefnet.com/~/media/70B32866A01B4F0080EB487CDE6E59CC.ash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808" y="4341103"/>
            <a:ext cx="3240360" cy="2430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6630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6288" y="571500"/>
            <a:ext cx="7591425" cy="571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Título"/>
          <p:cNvSpPr>
            <a:spLocks noGrp="1"/>
          </p:cNvSpPr>
          <p:nvPr>
            <p:ph type="title"/>
          </p:nvPr>
        </p:nvSpPr>
        <p:spPr/>
        <p:txBody>
          <a:bodyPr>
            <a:normAutofit fontScale="90000"/>
          </a:bodyPr>
          <a:lstStyle/>
          <a:p>
            <a:r>
              <a:rPr lang="es-ES" dirty="0"/>
              <a:t>Independence Hall </a:t>
            </a:r>
            <a:r>
              <a:rPr lang="es-ES" dirty="0" smtClean="0"/>
              <a:t> Filadelfia. Pensilvania</a:t>
            </a:r>
            <a:endParaRPr lang="es-ES" dirty="0"/>
          </a:p>
        </p:txBody>
      </p:sp>
    </p:spTree>
    <p:extLst>
      <p:ext uri="{BB962C8B-B14F-4D97-AF65-F5344CB8AC3E}">
        <p14:creationId xmlns:p14="http://schemas.microsoft.com/office/powerpoint/2010/main" val="38025008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Guía de trabajo</a:t>
            </a:r>
            <a:br>
              <a:rPr lang="es-MX" dirty="0" smtClean="0"/>
            </a:br>
            <a:endParaRPr lang="es-ES" sz="2000" dirty="0">
              <a:solidFill>
                <a:srgbClr val="FF0000"/>
              </a:solidFill>
            </a:endParaRPr>
          </a:p>
        </p:txBody>
      </p:sp>
      <p:sp>
        <p:nvSpPr>
          <p:cNvPr id="3" name="2 Marcador de contenido"/>
          <p:cNvSpPr>
            <a:spLocks noGrp="1"/>
          </p:cNvSpPr>
          <p:nvPr>
            <p:ph idx="1"/>
          </p:nvPr>
        </p:nvSpPr>
        <p:spPr/>
        <p:txBody>
          <a:bodyPr>
            <a:normAutofit/>
          </a:bodyPr>
          <a:lstStyle/>
          <a:p>
            <a:pPr algn="just"/>
            <a:r>
              <a:rPr lang="es-CL" sz="1600" b="0" i="0" dirty="0" smtClean="0">
                <a:solidFill>
                  <a:srgbClr val="4D4D4D"/>
                </a:solidFill>
                <a:effectLst/>
                <a:latin typeface="Raleway"/>
              </a:rPr>
              <a:t>APRENDIZAJE ESPERADO </a:t>
            </a:r>
            <a:r>
              <a:rPr lang="es-CL" sz="1500" b="0" i="0" dirty="0" smtClean="0">
                <a:solidFill>
                  <a:srgbClr val="4D4D4D"/>
                </a:solidFill>
                <a:effectLst/>
                <a:latin typeface="Raleway"/>
              </a:rPr>
              <a:t>N°1 Explicar las ideas republicanas y liberales y su relación con las transformaciones políticas y económicas de América y de Europa durante el siglo XIX, considerando, por ejemplo, el parlamentarismo como modelo de representatividad, el constitucionalismo, el movimiento abolicionista, la libre asociación, el libre mercado, la ampliación de la ciudadanía, entre otros.</a:t>
            </a:r>
          </a:p>
          <a:p>
            <a:pPr algn="just"/>
            <a:endParaRPr lang="es-CL" sz="1500" dirty="0">
              <a:solidFill>
                <a:srgbClr val="4D4D4D"/>
              </a:solidFill>
              <a:latin typeface="Raleway"/>
            </a:endParaRPr>
          </a:p>
          <a:p>
            <a:pPr algn="just"/>
            <a:r>
              <a:rPr lang="es-CL" sz="1500" dirty="0" smtClean="0">
                <a:solidFill>
                  <a:srgbClr val="4D4D4D"/>
                </a:solidFill>
                <a:latin typeface="Raleway"/>
              </a:rPr>
              <a:t>1.- ¿Cómo se produjo la colonización inglesa que dio origen a lo que hoy es EEUU?</a:t>
            </a:r>
          </a:p>
          <a:p>
            <a:pPr algn="just"/>
            <a:r>
              <a:rPr lang="es-CL" sz="1500" dirty="0" smtClean="0">
                <a:solidFill>
                  <a:srgbClr val="4D4D4D"/>
                </a:solidFill>
                <a:latin typeface="Raleway"/>
              </a:rPr>
              <a:t>2,. </a:t>
            </a:r>
            <a:r>
              <a:rPr lang="es-CL" sz="1500" dirty="0">
                <a:solidFill>
                  <a:srgbClr val="4D4D4D"/>
                </a:solidFill>
                <a:latin typeface="Raleway"/>
              </a:rPr>
              <a:t>¿</a:t>
            </a:r>
            <a:r>
              <a:rPr lang="es-CL" sz="1500" dirty="0" smtClean="0">
                <a:solidFill>
                  <a:srgbClr val="4D4D4D"/>
                </a:solidFill>
                <a:latin typeface="Raleway"/>
              </a:rPr>
              <a:t>Qué características tuvieron las colonias inglesas de Norteamérica en la época en que estuvieron bajo dominio británico?</a:t>
            </a:r>
          </a:p>
          <a:p>
            <a:pPr algn="just"/>
            <a:r>
              <a:rPr lang="es-CL" sz="1500" dirty="0">
                <a:solidFill>
                  <a:srgbClr val="4D4D4D"/>
                </a:solidFill>
                <a:latin typeface="Raleway"/>
              </a:rPr>
              <a:t>3</a:t>
            </a:r>
            <a:r>
              <a:rPr lang="es-CL" sz="1500" dirty="0" smtClean="0">
                <a:solidFill>
                  <a:srgbClr val="4D4D4D"/>
                </a:solidFill>
                <a:latin typeface="Raleway"/>
              </a:rPr>
              <a:t>.- ¿Qué problema generó el conflicto entre Inglaterra y los colonos ingleses de Norteamérica que los llevó a luchar por su independencia?</a:t>
            </a:r>
          </a:p>
          <a:p>
            <a:pPr algn="just"/>
            <a:r>
              <a:rPr lang="es-CL" sz="1500" dirty="0">
                <a:solidFill>
                  <a:srgbClr val="4D4D4D"/>
                </a:solidFill>
                <a:latin typeface="Raleway"/>
              </a:rPr>
              <a:t>4</a:t>
            </a:r>
            <a:r>
              <a:rPr lang="es-CL" sz="1500" dirty="0" smtClean="0">
                <a:solidFill>
                  <a:srgbClr val="4D4D4D"/>
                </a:solidFill>
                <a:latin typeface="Raleway"/>
              </a:rPr>
              <a:t>.-  ¿Cuáles fueron las ideas políticas republicanas que los colonos impusieron para reemplazar el dominio de la monarquía  inglesa e imponer su propio sistema de gobierno?</a:t>
            </a:r>
          </a:p>
          <a:p>
            <a:pPr algn="just"/>
            <a:r>
              <a:rPr lang="es-CL" sz="1500" dirty="0" smtClean="0">
                <a:solidFill>
                  <a:srgbClr val="4D4D4D"/>
                </a:solidFill>
                <a:latin typeface="Raleway"/>
              </a:rPr>
              <a:t>5.- ¿Qué consecuencias tuvo la Independencia de los Estados Unidos?</a:t>
            </a:r>
          </a:p>
          <a:p>
            <a:pPr algn="just"/>
            <a:r>
              <a:rPr lang="es-CL" sz="1500" dirty="0" smtClean="0">
                <a:solidFill>
                  <a:srgbClr val="4D4D4D"/>
                </a:solidFill>
                <a:latin typeface="Raleway"/>
              </a:rPr>
              <a:t>6..- Construye una línea cronológica destacando 7 acontecimientos claves del proceso de independencia de EEUU. </a:t>
            </a:r>
            <a:endParaRPr lang="es-ES" sz="1500" dirty="0"/>
          </a:p>
        </p:txBody>
      </p:sp>
    </p:spTree>
    <p:extLst>
      <p:ext uri="{BB962C8B-B14F-4D97-AF65-F5344CB8AC3E}">
        <p14:creationId xmlns:p14="http://schemas.microsoft.com/office/powerpoint/2010/main" val="34958291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652120" cy="68803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500" y="3614726"/>
            <a:ext cx="4762500" cy="3314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Título"/>
          <p:cNvSpPr>
            <a:spLocks noGrp="1"/>
          </p:cNvSpPr>
          <p:nvPr>
            <p:ph type="title"/>
          </p:nvPr>
        </p:nvSpPr>
        <p:spPr>
          <a:xfrm>
            <a:off x="5617871" y="764704"/>
            <a:ext cx="3384376" cy="2160240"/>
          </a:xfrm>
        </p:spPr>
        <p:txBody>
          <a:bodyPr>
            <a:normAutofit fontScale="90000"/>
          </a:bodyPr>
          <a:lstStyle/>
          <a:p>
            <a:r>
              <a:rPr lang="es-MX" dirty="0" smtClean="0"/>
              <a:t>La declaración de Independencia provocó la guerra con Inglaterra</a:t>
            </a:r>
            <a:endParaRPr lang="es-ES" dirty="0"/>
          </a:p>
        </p:txBody>
      </p:sp>
    </p:spTree>
    <p:extLst>
      <p:ext uri="{BB962C8B-B14F-4D97-AF65-F5344CB8AC3E}">
        <p14:creationId xmlns:p14="http://schemas.microsoft.com/office/powerpoint/2010/main" val="13367806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00" y="0"/>
            <a:ext cx="9117589"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426059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Título"/>
          <p:cNvSpPr>
            <a:spLocks noGrp="1"/>
          </p:cNvSpPr>
          <p:nvPr>
            <p:ph type="title"/>
          </p:nvPr>
        </p:nvSpPr>
        <p:spPr>
          <a:xfrm>
            <a:off x="0" y="0"/>
            <a:ext cx="9144000" cy="1196752"/>
          </a:xfrm>
        </p:spPr>
        <p:txBody>
          <a:bodyPr>
            <a:normAutofit fontScale="90000"/>
          </a:bodyPr>
          <a:lstStyle/>
          <a:p>
            <a:r>
              <a:rPr lang="es-MX" dirty="0" smtClean="0"/>
              <a:t>Washington cruza el río Delaware, durante la batalla de Trenton, diciembre de 1776</a:t>
            </a:r>
            <a:endParaRPr lang="es-ES" dirty="0"/>
          </a:p>
        </p:txBody>
      </p:sp>
    </p:spTree>
    <p:extLst>
      <p:ext uri="{BB962C8B-B14F-4D97-AF65-F5344CB8AC3E}">
        <p14:creationId xmlns:p14="http://schemas.microsoft.com/office/powerpoint/2010/main" val="22103189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www.awesomestories.com/images/user/1222120330.6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66" y="1628800"/>
            <a:ext cx="9014526" cy="4536504"/>
          </a:xfrm>
          <a:prstGeom prst="rect">
            <a:avLst/>
          </a:prstGeom>
          <a:noFill/>
          <a:extLst>
            <a:ext uri="{909E8E84-426E-40DD-AFC4-6F175D3DCCD1}">
              <a14:hiddenFill xmlns:a14="http://schemas.microsoft.com/office/drawing/2010/main">
                <a:solidFill>
                  <a:srgbClr val="FFFFFF"/>
                </a:solidFill>
              </a14:hiddenFill>
            </a:ext>
          </a:extLst>
        </p:spPr>
      </p:pic>
      <p:sp>
        <p:nvSpPr>
          <p:cNvPr id="2" name="1 Título"/>
          <p:cNvSpPr>
            <a:spLocks noGrp="1"/>
          </p:cNvSpPr>
          <p:nvPr>
            <p:ph type="title"/>
          </p:nvPr>
        </p:nvSpPr>
        <p:spPr/>
        <p:txBody>
          <a:bodyPr>
            <a:normAutofit fontScale="90000"/>
          </a:bodyPr>
          <a:lstStyle/>
          <a:p>
            <a:r>
              <a:rPr lang="es-MX" dirty="0" smtClean="0"/>
              <a:t>La batalla de Lexington</a:t>
            </a:r>
            <a:r>
              <a:rPr lang="es-MX" dirty="0"/>
              <a:t/>
            </a:r>
            <a:br>
              <a:rPr lang="es-MX" dirty="0"/>
            </a:br>
            <a:r>
              <a:rPr lang="es-MX" dirty="0" smtClean="0"/>
              <a:t> Abril 19 de 1775</a:t>
            </a:r>
            <a:endParaRPr lang="es-ES" dirty="0"/>
          </a:p>
        </p:txBody>
      </p:sp>
    </p:spTree>
    <p:extLst>
      <p:ext uri="{BB962C8B-B14F-4D97-AF65-F5344CB8AC3E}">
        <p14:creationId xmlns:p14="http://schemas.microsoft.com/office/powerpoint/2010/main" val="181246781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293096"/>
            <a:ext cx="8579296" cy="2376264"/>
          </a:xfrm>
        </p:spPr>
        <p:txBody>
          <a:bodyPr>
            <a:normAutofit fontScale="92500" lnSpcReduction="10000"/>
          </a:bodyPr>
          <a:lstStyle/>
          <a:p>
            <a:r>
              <a:rPr lang="es-CL" dirty="0" smtClean="0"/>
              <a:t>La batalla de SARATOGA (1777) Contó con la ayuda de Francia España y Holanda que constituyó el primer triunfo importante sobre los ingleses. </a:t>
            </a:r>
          </a:p>
          <a:p>
            <a:r>
              <a:rPr lang="es-CL" dirty="0" smtClean="0"/>
              <a:t>Apoyo militar europeo: Benjamín Franklin consigue apoyo militar de Francia, España y Holanda.</a:t>
            </a:r>
            <a:endParaRPr lang="es-ES" dirty="0"/>
          </a:p>
        </p:txBody>
      </p:sp>
      <p:pic>
        <p:nvPicPr>
          <p:cNvPr id="6146" name="Picture 2" descr="http://fda7ed3288f75266dcf2-c3155e3c451bb708de9594bb4903715e.r46.cf2.rackcdn.com/8B95224C-1692-4483-B249-1D3EB9735C5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 y="7812"/>
            <a:ext cx="9143621" cy="4069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59511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4313"/>
            <a:ext cx="9144000" cy="53749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Título"/>
          <p:cNvSpPr>
            <a:spLocks noGrp="1"/>
          </p:cNvSpPr>
          <p:nvPr>
            <p:ph type="title"/>
          </p:nvPr>
        </p:nvSpPr>
        <p:spPr>
          <a:xfrm>
            <a:off x="0" y="5661248"/>
            <a:ext cx="9144000" cy="1196752"/>
          </a:xfrm>
        </p:spPr>
        <p:txBody>
          <a:bodyPr>
            <a:normAutofit fontScale="90000"/>
          </a:bodyPr>
          <a:lstStyle/>
          <a:p>
            <a:r>
              <a:rPr lang="es-MX" dirty="0" smtClean="0"/>
              <a:t>La Batalla de Yorktown 1781, marcó el triunfo definitivo de los norteamericanos</a:t>
            </a:r>
            <a:endParaRPr lang="es-ES" dirty="0"/>
          </a:p>
        </p:txBody>
      </p:sp>
    </p:spTree>
    <p:extLst>
      <p:ext uri="{BB962C8B-B14F-4D97-AF65-F5344CB8AC3E}">
        <p14:creationId xmlns:p14="http://schemas.microsoft.com/office/powerpoint/2010/main" val="638541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83"/>
            <a:ext cx="9144000" cy="47226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Título"/>
          <p:cNvSpPr>
            <a:spLocks noGrp="1"/>
          </p:cNvSpPr>
          <p:nvPr>
            <p:ph type="title"/>
          </p:nvPr>
        </p:nvSpPr>
        <p:spPr/>
        <p:txBody>
          <a:bodyPr/>
          <a:lstStyle/>
          <a:p>
            <a:r>
              <a:rPr lang="es-MX" dirty="0" smtClean="0"/>
              <a:t>Monumento a Washington</a:t>
            </a:r>
            <a:endParaRPr lang="es-ES" dirty="0"/>
          </a:p>
        </p:txBody>
      </p:sp>
      <p:sp>
        <p:nvSpPr>
          <p:cNvPr id="3" name="2 Marcador de contenido"/>
          <p:cNvSpPr>
            <a:spLocks noGrp="1"/>
          </p:cNvSpPr>
          <p:nvPr>
            <p:ph idx="1"/>
          </p:nvPr>
        </p:nvSpPr>
        <p:spPr>
          <a:xfrm>
            <a:off x="0" y="4797152"/>
            <a:ext cx="9144000" cy="1977083"/>
          </a:xfrm>
        </p:spPr>
        <p:txBody>
          <a:bodyPr>
            <a:normAutofit fontScale="70000" lnSpcReduction="20000"/>
          </a:bodyPr>
          <a:lstStyle/>
          <a:p>
            <a:pPr marL="0" indent="0">
              <a:buNone/>
            </a:pPr>
            <a:r>
              <a:rPr lang="es-CL" dirty="0" smtClean="0"/>
              <a:t>     CONSECUENCIAS </a:t>
            </a:r>
            <a:r>
              <a:rPr lang="es-CL" dirty="0"/>
              <a:t>DE LA INDEPENDENCIA DE LAS TRECE COLONIAS</a:t>
            </a:r>
          </a:p>
          <a:p>
            <a:r>
              <a:rPr lang="es-CL" dirty="0"/>
              <a:t>Desde el punto de vista económico, los Estados Unidos de Norteamérica se liberaron de las trabas mercantilistas que les imponía la metrópoli cuando eran colonias y se lanzaron a un proceso de expansión económica y territorial (conquista del Oeste) que los llevó a convertirse en una gran potencia.</a:t>
            </a:r>
          </a:p>
          <a:p>
            <a:endParaRPr lang="es-ES" dirty="0"/>
          </a:p>
        </p:txBody>
      </p:sp>
    </p:spTree>
    <p:extLst>
      <p:ext uri="{BB962C8B-B14F-4D97-AF65-F5344CB8AC3E}">
        <p14:creationId xmlns:p14="http://schemas.microsoft.com/office/powerpoint/2010/main" val="184077805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4.bp.blogspot.com/-D23HkehUFVo/U4Kae2uUHtI/AAAAAAAAAuA/Msv-3xT4PzM/s1600/168+Expansi%C3%B3n+de+EEU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0351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40764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aravan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029" y="147"/>
            <a:ext cx="9175029" cy="6861417"/>
          </a:xfrm>
          <a:prstGeom prst="rect">
            <a:avLst/>
          </a:prstGeom>
          <a:noFill/>
          <a:extLst>
            <a:ext uri="{909E8E84-426E-40DD-AFC4-6F175D3DCCD1}">
              <a14:hiddenFill xmlns:a14="http://schemas.microsoft.com/office/drawing/2010/main">
                <a:solidFill>
                  <a:srgbClr val="FFFFFF"/>
                </a:solidFill>
              </a14:hiddenFill>
            </a:ext>
          </a:extLst>
        </p:spPr>
      </p:pic>
      <p:sp>
        <p:nvSpPr>
          <p:cNvPr id="2" name="1 Título"/>
          <p:cNvSpPr>
            <a:spLocks noGrp="1"/>
          </p:cNvSpPr>
          <p:nvPr>
            <p:ph type="title"/>
          </p:nvPr>
        </p:nvSpPr>
        <p:spPr>
          <a:xfrm>
            <a:off x="441685" y="4797152"/>
            <a:ext cx="8229600" cy="1143000"/>
          </a:xfrm>
        </p:spPr>
        <p:txBody>
          <a:bodyPr/>
          <a:lstStyle/>
          <a:p>
            <a:r>
              <a:rPr lang="es-MX" dirty="0" smtClean="0"/>
              <a:t>La conquista del Oeste</a:t>
            </a:r>
            <a:endParaRPr lang="es-ES" dirty="0"/>
          </a:p>
        </p:txBody>
      </p:sp>
    </p:spTree>
    <p:extLst>
      <p:ext uri="{BB962C8B-B14F-4D97-AF65-F5344CB8AC3E}">
        <p14:creationId xmlns:p14="http://schemas.microsoft.com/office/powerpoint/2010/main" val="335255075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1.bp.blogspot.com/_3gbUCoeGGMQ/SbfGjkxdwHI/AAAAAAAAAc4/8l6J8cl6tIY/s320/conquistadeloeste-b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97066"/>
            <a:ext cx="6516216" cy="226031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latrompetadejerico.files.wordpress.com/2014/08/western-pictures-hd-wallpaper-4.jpg?w=640&amp;h=4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492896"/>
            <a:ext cx="6096000" cy="4067176"/>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i2.wp.com/img139.imageshack.us/img139/6047/indios1ri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9164" y="2376946"/>
            <a:ext cx="3810000" cy="4183126"/>
          </a:xfrm>
          <a:prstGeom prst="rect">
            <a:avLst/>
          </a:prstGeom>
          <a:noFill/>
          <a:extLst>
            <a:ext uri="{909E8E84-426E-40DD-AFC4-6F175D3DCCD1}">
              <a14:hiddenFill xmlns:a14="http://schemas.microsoft.com/office/drawing/2010/main">
                <a:solidFill>
                  <a:srgbClr val="FFFFFF"/>
                </a:solidFill>
              </a14:hiddenFill>
            </a:ext>
          </a:extLst>
        </p:spPr>
      </p:pic>
      <p:sp>
        <p:nvSpPr>
          <p:cNvPr id="2" name="1 Título"/>
          <p:cNvSpPr>
            <a:spLocks noGrp="1"/>
          </p:cNvSpPr>
          <p:nvPr>
            <p:ph type="title"/>
          </p:nvPr>
        </p:nvSpPr>
        <p:spPr>
          <a:xfrm>
            <a:off x="-953" y="5417072"/>
            <a:ext cx="8229600" cy="1143000"/>
          </a:xfrm>
        </p:spPr>
        <p:txBody>
          <a:bodyPr>
            <a:normAutofit fontScale="90000"/>
          </a:bodyPr>
          <a:lstStyle/>
          <a:p>
            <a:r>
              <a:rPr lang="es-MX" sz="2400" dirty="0" smtClean="0">
                <a:solidFill>
                  <a:schemeClr val="bg1"/>
                </a:solidFill>
              </a:rPr>
              <a:t>EEUU se formó por una enorme inmigración desde Europa y otras partes del mundo, ocupando las tierras de los pueblos indígenas</a:t>
            </a:r>
            <a:endParaRPr lang="es-ES" sz="2400" dirty="0">
              <a:solidFill>
                <a:schemeClr val="bg1"/>
              </a:solidFill>
            </a:endParaRPr>
          </a:p>
        </p:txBody>
      </p:sp>
    </p:spTree>
    <p:extLst>
      <p:ext uri="{BB962C8B-B14F-4D97-AF65-F5344CB8AC3E}">
        <p14:creationId xmlns:p14="http://schemas.microsoft.com/office/powerpoint/2010/main" val="42507232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0"/>
            <a:ext cx="7704856" cy="5126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Marcador de contenido"/>
          <p:cNvSpPr>
            <a:spLocks noGrp="1"/>
          </p:cNvSpPr>
          <p:nvPr>
            <p:ph idx="1"/>
          </p:nvPr>
        </p:nvSpPr>
        <p:spPr>
          <a:xfrm>
            <a:off x="467544" y="5229200"/>
            <a:ext cx="8424936" cy="1401019"/>
          </a:xfrm>
        </p:spPr>
        <p:txBody>
          <a:bodyPr>
            <a:normAutofit fontScale="62500" lnSpcReduction="20000"/>
          </a:bodyPr>
          <a:lstStyle/>
          <a:p>
            <a:r>
              <a:rPr lang="es-CL" dirty="0" smtClean="0"/>
              <a:t>A inicios del siglo XVII, en 1607, los primeros colonos ingleses llegaron a la costa oriental de América del norte y en la segunda mitad del siglo XVII el territorio se había organizado en trece colonias dependientes de la corona británica, con una población aproximada de     1 300 000 habitantes. Los otros territorios eran colonias de Francia(verde) o España(naranjo).</a:t>
            </a:r>
            <a:endParaRPr lang="es-ES" dirty="0"/>
          </a:p>
        </p:txBody>
      </p:sp>
    </p:spTree>
    <p:extLst>
      <p:ext uri="{BB962C8B-B14F-4D97-AF65-F5344CB8AC3E}">
        <p14:creationId xmlns:p14="http://schemas.microsoft.com/office/powerpoint/2010/main" val="158130697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48" y="1"/>
            <a:ext cx="9136152" cy="6816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Título"/>
          <p:cNvSpPr>
            <a:spLocks noGrp="1"/>
          </p:cNvSpPr>
          <p:nvPr>
            <p:ph type="title"/>
          </p:nvPr>
        </p:nvSpPr>
        <p:spPr>
          <a:xfrm>
            <a:off x="394288" y="-2588"/>
            <a:ext cx="8363272" cy="2290266"/>
          </a:xfrm>
        </p:spPr>
        <p:txBody>
          <a:bodyPr>
            <a:normAutofit fontScale="90000"/>
          </a:bodyPr>
          <a:lstStyle/>
          <a:p>
            <a:r>
              <a:rPr lang="es-MX" dirty="0" smtClean="0"/>
              <a:t>Emergió en 1776 la primera democracia del mundo contemporáneo basada en los principios de libertad , igualdad y soberanía popular.</a:t>
            </a:r>
            <a:endParaRPr lang="es-ES" dirty="0"/>
          </a:p>
        </p:txBody>
      </p:sp>
    </p:spTree>
    <p:extLst>
      <p:ext uri="{BB962C8B-B14F-4D97-AF65-F5344CB8AC3E}">
        <p14:creationId xmlns:p14="http://schemas.microsoft.com/office/powerpoint/2010/main" val="323419420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072"/>
            <a:ext cx="9144000" cy="4966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4 Título"/>
          <p:cNvSpPr>
            <a:spLocks noGrp="1"/>
          </p:cNvSpPr>
          <p:nvPr>
            <p:ph type="title"/>
          </p:nvPr>
        </p:nvSpPr>
        <p:spPr/>
        <p:txBody>
          <a:bodyPr/>
          <a:lstStyle/>
          <a:p>
            <a:r>
              <a:rPr lang="es-MX" dirty="0" smtClean="0"/>
              <a:t>Jefferson memorial</a:t>
            </a:r>
            <a:endParaRPr lang="es-ES" dirty="0"/>
          </a:p>
        </p:txBody>
      </p:sp>
      <p:sp>
        <p:nvSpPr>
          <p:cNvPr id="3" name="2 Marcador de contenido"/>
          <p:cNvSpPr>
            <a:spLocks noGrp="1"/>
          </p:cNvSpPr>
          <p:nvPr>
            <p:ph idx="4294967295"/>
          </p:nvPr>
        </p:nvSpPr>
        <p:spPr>
          <a:xfrm>
            <a:off x="914400" y="5013325"/>
            <a:ext cx="8229600" cy="1689100"/>
          </a:xfrm>
        </p:spPr>
        <p:txBody>
          <a:bodyPr>
            <a:normAutofit fontScale="92500" lnSpcReduction="20000"/>
          </a:bodyPr>
          <a:lstStyle/>
          <a:p>
            <a:r>
              <a:rPr lang="es-CL" dirty="0"/>
              <a:t>Desde el punto de vista social: La burguesía asumió el liderazgo de una moderna sociedad de clases mientras otros estados permanecían anclados todavía en la sociedad estamental.</a:t>
            </a:r>
          </a:p>
          <a:p>
            <a:endParaRPr lang="es-ES" dirty="0"/>
          </a:p>
        </p:txBody>
      </p:sp>
    </p:spTree>
    <p:extLst>
      <p:ext uri="{BB962C8B-B14F-4D97-AF65-F5344CB8AC3E}">
        <p14:creationId xmlns:p14="http://schemas.microsoft.com/office/powerpoint/2010/main" val="162135175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contenido"/>
          <p:cNvSpPr>
            <a:spLocks noGrp="1"/>
          </p:cNvSpPr>
          <p:nvPr>
            <p:ph idx="1"/>
          </p:nvPr>
        </p:nvSpPr>
        <p:spPr>
          <a:xfrm>
            <a:off x="0" y="35527"/>
            <a:ext cx="8964488" cy="6561825"/>
          </a:xfrm>
        </p:spPr>
        <p:txBody>
          <a:bodyPr>
            <a:normAutofit/>
          </a:bodyPr>
          <a:lstStyle/>
          <a:p>
            <a:pPr algn="just"/>
            <a:r>
              <a:rPr lang="es-CL" dirty="0" smtClean="0"/>
              <a:t>Desde el punto de vista político-ideológico, se consumó la primera revolución de carácter liberal que permitió hacer realidad las ideas más avanzadas de la Ilustración. </a:t>
            </a:r>
            <a:r>
              <a:rPr lang="es-CL" b="1" dirty="0" smtClean="0">
                <a:solidFill>
                  <a:srgbClr val="FF0000"/>
                </a:solidFill>
              </a:rPr>
              <a:t>La Constitución de 1787 fue la primera escrita de la historia</a:t>
            </a:r>
            <a:r>
              <a:rPr lang="es-CL" dirty="0" smtClean="0"/>
              <a:t>.</a:t>
            </a:r>
            <a:endParaRPr lang="es-ES" dirty="0"/>
          </a:p>
        </p:txBody>
      </p:sp>
      <p:pic>
        <p:nvPicPr>
          <p:cNvPr id="11266" name="Picture 2" descr="https://i.ytimg.com/vi/xFQH9QxUV9Y/maxresdefaul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488396"/>
            <a:ext cx="9144000" cy="4369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57114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images.slideplayer.es/18/5799786/slides/slide_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383"/>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212452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504" y="0"/>
            <a:ext cx="9036496" cy="4489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886138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0" y="5085184"/>
            <a:ext cx="9144000" cy="1772816"/>
          </a:xfrm>
        </p:spPr>
        <p:txBody>
          <a:bodyPr>
            <a:normAutofit fontScale="85000" lnSpcReduction="10000"/>
          </a:bodyPr>
          <a:lstStyle/>
          <a:p>
            <a:r>
              <a:rPr lang="es-CL" dirty="0" smtClean="0"/>
              <a:t>Para </a:t>
            </a:r>
            <a:r>
              <a:rPr lang="es-CL" dirty="0"/>
              <a:t>Francia la </a:t>
            </a:r>
            <a:r>
              <a:rPr lang="es-CL" dirty="0" smtClean="0"/>
              <a:t>Independencia de Estados Unidos </a:t>
            </a:r>
            <a:r>
              <a:rPr lang="es-CL" dirty="0"/>
              <a:t>implicó un considerable gasto y la agudización de la crisis del Antiguo Régimen. Seis años después de concluido el conflicto americano estallaría su propia Revolución.</a:t>
            </a:r>
            <a:endParaRPr lang="es-E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741"/>
            <a:ext cx="9144000" cy="4964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34069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581128"/>
            <a:ext cx="8229600" cy="2276872"/>
          </a:xfrm>
        </p:spPr>
        <p:txBody>
          <a:bodyPr>
            <a:normAutofit fontScale="92500" lnSpcReduction="10000"/>
          </a:bodyPr>
          <a:lstStyle/>
          <a:p>
            <a:r>
              <a:rPr lang="es-CL" dirty="0"/>
              <a:t>España se anexionó extensas áreas del sur de Norteamérica, pero por otro, asistió impotente a la propagación de las ideas revolucionarias en sus territorios ultramarinos. Décadas más tarde perdería la mayor parte de sus colonias.</a:t>
            </a:r>
          </a:p>
          <a:p>
            <a:endParaRPr lang="es-E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04" y="0"/>
            <a:ext cx="9122296" cy="4625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089367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97152"/>
            <a:ext cx="8229600" cy="1329011"/>
          </a:xfrm>
        </p:spPr>
        <p:txBody>
          <a:bodyPr/>
          <a:lstStyle/>
          <a:p>
            <a:r>
              <a:rPr lang="es-CL" dirty="0"/>
              <a:t>Desde el punto de vista internacional, surgió el primer ejemplo de descolonización. </a:t>
            </a:r>
            <a:endParaRPr lang="es-E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4754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536576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9899" y="4400550"/>
            <a:ext cx="2451100"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36712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02" y="49809"/>
            <a:ext cx="6933162" cy="6758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Marcador de contenido"/>
          <p:cNvSpPr>
            <a:spLocks noGrp="1"/>
          </p:cNvSpPr>
          <p:nvPr>
            <p:ph idx="1"/>
          </p:nvPr>
        </p:nvSpPr>
        <p:spPr>
          <a:xfrm>
            <a:off x="6767736" y="908720"/>
            <a:ext cx="2376264" cy="5217443"/>
          </a:xfrm>
        </p:spPr>
        <p:txBody>
          <a:bodyPr>
            <a:normAutofit/>
          </a:bodyPr>
          <a:lstStyle/>
          <a:p>
            <a:r>
              <a:rPr lang="es-MX" dirty="0" smtClean="0"/>
              <a:t>El origen de EE. UU.</a:t>
            </a:r>
          </a:p>
          <a:p>
            <a:pPr marL="0" indent="0">
              <a:buNone/>
            </a:pPr>
            <a:r>
              <a:rPr lang="es-MX" dirty="0" smtClean="0"/>
              <a:t> </a:t>
            </a:r>
            <a:r>
              <a:rPr lang="es-MX" dirty="0"/>
              <a:t>S</a:t>
            </a:r>
            <a:r>
              <a:rPr lang="es-MX" dirty="0" smtClean="0"/>
              <a:t>e generó a partir de 13 colonias inglesas en la costa Atlántica de América del Norte.</a:t>
            </a:r>
            <a:endParaRPr lang="es-ES" dirty="0"/>
          </a:p>
        </p:txBody>
      </p:sp>
    </p:spTree>
    <p:extLst>
      <p:ext uri="{BB962C8B-B14F-4D97-AF65-F5344CB8AC3E}">
        <p14:creationId xmlns:p14="http://schemas.microsoft.com/office/powerpoint/2010/main" val="40849993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214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Título"/>
          <p:cNvSpPr>
            <a:spLocks noGrp="1"/>
          </p:cNvSpPr>
          <p:nvPr>
            <p:ph type="title"/>
          </p:nvPr>
        </p:nvSpPr>
        <p:spPr>
          <a:xfrm>
            <a:off x="2771800" y="116632"/>
            <a:ext cx="5915000" cy="1301006"/>
          </a:xfrm>
        </p:spPr>
        <p:txBody>
          <a:bodyPr>
            <a:normAutofit fontScale="90000"/>
          </a:bodyPr>
          <a:lstStyle/>
          <a:p>
            <a:r>
              <a:rPr lang="es-MX" dirty="0" smtClean="0"/>
              <a:t>1620 Los “Padres Peregrinos”</a:t>
            </a:r>
            <a:br>
              <a:rPr lang="es-MX" dirty="0" smtClean="0"/>
            </a:br>
            <a:r>
              <a:rPr lang="es-MX" dirty="0" smtClean="0"/>
              <a:t>a bordo del </a:t>
            </a:r>
            <a:r>
              <a:rPr lang="es-MX" dirty="0" err="1" smtClean="0"/>
              <a:t>Myflower</a:t>
            </a:r>
            <a:endParaRPr lang="es-ES" dirty="0"/>
          </a:p>
        </p:txBody>
      </p:sp>
    </p:spTree>
    <p:extLst>
      <p:ext uri="{BB962C8B-B14F-4D97-AF65-F5344CB8AC3E}">
        <p14:creationId xmlns:p14="http://schemas.microsoft.com/office/powerpoint/2010/main" val="11534459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74" y="980728"/>
            <a:ext cx="9109848" cy="48965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Título"/>
          <p:cNvSpPr>
            <a:spLocks noGrp="1"/>
          </p:cNvSpPr>
          <p:nvPr>
            <p:ph type="title"/>
          </p:nvPr>
        </p:nvSpPr>
        <p:spPr>
          <a:xfrm>
            <a:off x="457200" y="274638"/>
            <a:ext cx="8363272" cy="1714202"/>
          </a:xfrm>
        </p:spPr>
        <p:txBody>
          <a:bodyPr>
            <a:normAutofit/>
          </a:bodyPr>
          <a:lstStyle/>
          <a:p>
            <a:r>
              <a:rPr lang="es-MX" sz="3200" dirty="0" smtClean="0"/>
              <a:t>Estos colonos huyeron hacia América,</a:t>
            </a:r>
            <a:r>
              <a:rPr lang="es-CL" sz="3200" dirty="0"/>
              <a:t> a una Tierra de Libertad e </a:t>
            </a:r>
            <a:r>
              <a:rPr lang="es-CL" sz="3200" dirty="0" smtClean="0"/>
              <a:t>Igualdad,</a:t>
            </a:r>
            <a:r>
              <a:rPr lang="es-MX" sz="3200" dirty="0" smtClean="0"/>
              <a:t>  por la  intolerancia religiosa que padecían en Europa.</a:t>
            </a:r>
            <a:endParaRPr lang="es-ES" sz="3200" dirty="0"/>
          </a:p>
        </p:txBody>
      </p:sp>
    </p:spTree>
    <p:extLst>
      <p:ext uri="{BB962C8B-B14F-4D97-AF65-F5344CB8AC3E}">
        <p14:creationId xmlns:p14="http://schemas.microsoft.com/office/powerpoint/2010/main" val="4518147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idx="1"/>
          </p:nvPr>
        </p:nvSpPr>
        <p:spPr>
          <a:xfrm>
            <a:off x="5148064" y="152400"/>
            <a:ext cx="3888432" cy="6228928"/>
          </a:xfrm>
        </p:spPr>
        <p:txBody>
          <a:bodyPr>
            <a:normAutofit fontScale="77500" lnSpcReduction="20000"/>
          </a:bodyPr>
          <a:lstStyle/>
          <a:p>
            <a:r>
              <a:rPr lang="es-MX" dirty="0" smtClean="0"/>
              <a:t>La distancia de Europa, más la amplitud del territorio que veían como la “ Tierra prometida” despertaron en los colonos un anhelo de libertad.</a:t>
            </a:r>
          </a:p>
          <a:p>
            <a:r>
              <a:rPr lang="es-MX" dirty="0" smtClean="0"/>
              <a:t>Lejos de las convenciones sociales de Europa, </a:t>
            </a:r>
            <a:r>
              <a:rPr lang="es-MX" b="1" dirty="0" smtClean="0"/>
              <a:t>valoraron el trabajo, el esfuerzo individual, la propiedad privada y formaron asambleas con un sello democrático. </a:t>
            </a:r>
            <a:r>
              <a:rPr lang="es-MX" dirty="0" smtClean="0"/>
              <a:t>Esto está en la base del pensamiento burgués y de lo que son los EEUU hoy.</a:t>
            </a:r>
          </a:p>
          <a:p>
            <a:endParaRPr lang="es-ES" dirty="0"/>
          </a:p>
        </p:txBody>
      </p:sp>
      <p:pic>
        <p:nvPicPr>
          <p:cNvPr id="1026" name="Picture 2" descr="http://photos1.blogger.com/blogger/6566/362/1600/mayflow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62" y="24494"/>
            <a:ext cx="4995086" cy="6868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00446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89756" y="3645024"/>
            <a:ext cx="9036496" cy="3212976"/>
          </a:xfrm>
        </p:spPr>
        <p:txBody>
          <a:bodyPr>
            <a:normAutofit fontScale="55000" lnSpcReduction="20000"/>
          </a:bodyPr>
          <a:lstStyle/>
          <a:p>
            <a:pPr marL="0" indent="0">
              <a:buNone/>
            </a:pPr>
            <a:r>
              <a:rPr lang="es-CL" b="1" dirty="0" smtClean="0"/>
              <a:t>                                     Diferencia entre las colonias del norte y del sur</a:t>
            </a:r>
          </a:p>
          <a:p>
            <a:pPr marL="0" indent="0">
              <a:buNone/>
            </a:pPr>
            <a:r>
              <a:rPr lang="es-CL" b="1" dirty="0" smtClean="0"/>
              <a:t>Las Colonias del norte</a:t>
            </a:r>
            <a:r>
              <a:rPr lang="es-CL" dirty="0" smtClean="0"/>
              <a:t>: se dedicaron principalmente al comercio, industria y el cultivo de pequeñas parcelas. La religión predominantemente fue la calvinista (puritanos tolerantes). Es decir, protestantes, no católicos. Lograron establecer gobiernos con rasgos democráticos. Desarrollaron un cultivo intelectual (universidad de Harvard y de Yale). Destacaban ciudades como Filadelfia y Nueva York.</a:t>
            </a:r>
          </a:p>
          <a:p>
            <a:pPr marL="0" indent="0">
              <a:buNone/>
            </a:pPr>
            <a:r>
              <a:rPr lang="es-CL" b="1" dirty="0" smtClean="0"/>
              <a:t>       </a:t>
            </a:r>
          </a:p>
          <a:p>
            <a:pPr marL="0" indent="0">
              <a:buNone/>
            </a:pPr>
            <a:r>
              <a:rPr lang="es-CL" b="1" dirty="0" smtClean="0"/>
              <a:t> Las Colonias del sur</a:t>
            </a:r>
            <a:r>
              <a:rPr lang="es-CL" dirty="0" smtClean="0"/>
              <a:t>: eran predominantemente agrícolas (cultivaron el arroz, algodón y        tabaco). Las tierras eran trabajadas por esclavos africanos quienes laboraban las plantaciones. La religión predominante era la anglicana, también protestante de origen inglés. Formaron familias aristocráticas terratenientes, dueñas de grandes plantaciones, conservadora y tradicionalista. Su organización era semejante a las del norte.</a:t>
            </a:r>
            <a:endParaRPr lang="es-E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0"/>
            <a:ext cx="8856984" cy="36450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76916944"/>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TotalTime>
  <Words>2034</Words>
  <Application>Microsoft Office PowerPoint</Application>
  <PresentationFormat>Presentación en pantalla (4:3)</PresentationFormat>
  <Paragraphs>90</Paragraphs>
  <Slides>48</Slides>
  <Notes>0</Notes>
  <HiddenSlides>0</HiddenSlides>
  <MMClips>0</MMClips>
  <ScaleCrop>false</ScaleCrop>
  <HeadingPairs>
    <vt:vector size="4" baseType="variant">
      <vt:variant>
        <vt:lpstr>Tema</vt:lpstr>
      </vt:variant>
      <vt:variant>
        <vt:i4>1</vt:i4>
      </vt:variant>
      <vt:variant>
        <vt:lpstr>Títulos de diapositiva</vt:lpstr>
      </vt:variant>
      <vt:variant>
        <vt:i4>48</vt:i4>
      </vt:variant>
    </vt:vector>
  </HeadingPairs>
  <TitlesOfParts>
    <vt:vector size="49" baseType="lpstr">
      <vt:lpstr>Tema de Office</vt:lpstr>
      <vt:lpstr>Revoluciones Burguesas</vt:lpstr>
      <vt:lpstr>Presentación de PowerPoint</vt:lpstr>
      <vt:lpstr>Guía de trabajo </vt:lpstr>
      <vt:lpstr>Presentación de PowerPoint</vt:lpstr>
      <vt:lpstr>Presentación de PowerPoint</vt:lpstr>
      <vt:lpstr>1620 Los “Padres Peregrinos” a bordo del Myflower</vt:lpstr>
      <vt:lpstr>Estos colonos huyeron hacia América, a una Tierra de Libertad e Igualdad,  por la  intolerancia religiosa que padecían en Europa.</vt:lpstr>
      <vt:lpstr>Presentación de PowerPoint</vt:lpstr>
      <vt:lpstr>Presentación de PowerPoint</vt:lpstr>
      <vt:lpstr>Presentación de PowerPoint</vt:lpstr>
      <vt:lpstr>Jorge III fue el Rey de Inglaterra durante la época de la Independencia de las  13 colonias.  Inglaterra era una monarquía Parlamentaria, el rey compartía el poder con el Parlamento.</vt:lpstr>
      <vt:lpstr>Presentación de PowerPoint</vt:lpstr>
      <vt:lpstr>Presentación de PowerPoint</vt:lpstr>
      <vt:lpstr>Presentación de PowerPoint</vt:lpstr>
      <vt:lpstr>Stamp Act  o  Ley de Impuesto al Timbre (1765)</vt:lpstr>
      <vt:lpstr>LOS COLONOS RESISTIERON LA LEY DEL STAMP ACT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Independence Hall  Filadelfia. Pensilvania</vt:lpstr>
      <vt:lpstr>La declaración de Independencia provocó la guerra con Inglaterra</vt:lpstr>
      <vt:lpstr>Presentación de PowerPoint</vt:lpstr>
      <vt:lpstr>Washington cruza el río Delaware, durante la batalla de Trenton, diciembre de 1776</vt:lpstr>
      <vt:lpstr>La batalla de Lexington  Abril 19 de 1775</vt:lpstr>
      <vt:lpstr>Presentación de PowerPoint</vt:lpstr>
      <vt:lpstr>La Batalla de Yorktown 1781, marcó el triunfo definitivo de los norteamericanos</vt:lpstr>
      <vt:lpstr>Monumento a Washington</vt:lpstr>
      <vt:lpstr>Presentación de PowerPoint</vt:lpstr>
      <vt:lpstr>La conquista del Oeste</vt:lpstr>
      <vt:lpstr>EEUU se formó por una enorme inmigración desde Europa y otras partes del mundo, ocupando las tierras de los pueblos indígenas</vt:lpstr>
      <vt:lpstr>Emergió en 1776 la primera democracia del mundo contemporáneo basada en los principios de libertad , igualdad y soberanía popular.</vt:lpstr>
      <vt:lpstr>Jefferson memorial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Francisco</dc:creator>
  <cp:lastModifiedBy>Francisco</cp:lastModifiedBy>
  <cp:revision>11</cp:revision>
  <dcterms:created xsi:type="dcterms:W3CDTF">2020-04-27T15:56:16Z</dcterms:created>
  <dcterms:modified xsi:type="dcterms:W3CDTF">2021-04-12T15:05:08Z</dcterms:modified>
</cp:coreProperties>
</file>