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68" r:id="rId4"/>
    <p:sldId id="269" r:id="rId5"/>
    <p:sldId id="267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9" r:id="rId15"/>
    <p:sldId id="278" r:id="rId16"/>
    <p:sldId id="280" r:id="rId17"/>
    <p:sldId id="281" r:id="rId18"/>
    <p:sldId id="263" r:id="rId19"/>
    <p:sldId id="282" r:id="rId20"/>
    <p:sldId id="257" r:id="rId21"/>
    <p:sldId id="258" r:id="rId22"/>
    <p:sldId id="285" r:id="rId23"/>
    <p:sldId id="287" r:id="rId24"/>
    <p:sldId id="283" r:id="rId25"/>
    <p:sldId id="289" r:id="rId26"/>
    <p:sldId id="291" r:id="rId27"/>
    <p:sldId id="292" r:id="rId28"/>
    <p:sldId id="290" r:id="rId29"/>
    <p:sldId id="284" r:id="rId30"/>
    <p:sldId id="266" r:id="rId31"/>
    <p:sldId id="262" r:id="rId32"/>
    <p:sldId id="259" r:id="rId33"/>
    <p:sldId id="265" r:id="rId34"/>
    <p:sldId id="264" r:id="rId35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CD5C8-6816-4A51-B8A1-59C58FB964AC}" type="datetimeFigureOut">
              <a:rPr lang="es-ES" smtClean="0"/>
              <a:t>06/04/2021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846D7-AD3F-434F-A418-8298B9F9D2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3507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CD5C8-6816-4A51-B8A1-59C58FB964AC}" type="datetimeFigureOut">
              <a:rPr lang="es-ES" smtClean="0"/>
              <a:t>06/04/2021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846D7-AD3F-434F-A418-8298B9F9D2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232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CD5C8-6816-4A51-B8A1-59C58FB964AC}" type="datetimeFigureOut">
              <a:rPr lang="es-ES" smtClean="0"/>
              <a:t>06/04/2021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846D7-AD3F-434F-A418-8298B9F9D2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34432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CD5C8-6816-4A51-B8A1-59C58FB964AC}" type="datetimeFigureOut">
              <a:rPr lang="es-ES" smtClean="0"/>
              <a:t>06/04/2021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846D7-AD3F-434F-A418-8298B9F9D2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1718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CD5C8-6816-4A51-B8A1-59C58FB964AC}" type="datetimeFigureOut">
              <a:rPr lang="es-ES" smtClean="0"/>
              <a:t>06/04/2021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846D7-AD3F-434F-A418-8298B9F9D2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65246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CD5C8-6816-4A51-B8A1-59C58FB964AC}" type="datetimeFigureOut">
              <a:rPr lang="es-ES" smtClean="0"/>
              <a:t>06/04/2021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846D7-AD3F-434F-A418-8298B9F9D2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35726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CD5C8-6816-4A51-B8A1-59C58FB964AC}" type="datetimeFigureOut">
              <a:rPr lang="es-ES" smtClean="0"/>
              <a:t>06/04/2021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846D7-AD3F-434F-A418-8298B9F9D2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5283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CD5C8-6816-4A51-B8A1-59C58FB964AC}" type="datetimeFigureOut">
              <a:rPr lang="es-ES" smtClean="0"/>
              <a:t>06/04/2021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846D7-AD3F-434F-A418-8298B9F9D2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34284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CD5C8-6816-4A51-B8A1-59C58FB964AC}" type="datetimeFigureOut">
              <a:rPr lang="es-ES" smtClean="0"/>
              <a:t>06/04/2021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846D7-AD3F-434F-A418-8298B9F9D2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4704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CD5C8-6816-4A51-B8A1-59C58FB964AC}" type="datetimeFigureOut">
              <a:rPr lang="es-ES" smtClean="0"/>
              <a:t>06/04/2021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846D7-AD3F-434F-A418-8298B9F9D2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04933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CD5C8-6816-4A51-B8A1-59C58FB964AC}" type="datetimeFigureOut">
              <a:rPr lang="es-ES" smtClean="0"/>
              <a:t>06/04/2021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846D7-AD3F-434F-A418-8298B9F9D2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80956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CCD5C8-6816-4A51-B8A1-59C58FB964AC}" type="datetimeFigureOut">
              <a:rPr lang="es-ES" smtClean="0"/>
              <a:t>06/04/2021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846D7-AD3F-434F-A418-8298B9F9D2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8080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layer.slideplayer.es/86/14004945/slides/slide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" y="0"/>
            <a:ext cx="91417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5940152" y="6093296"/>
            <a:ext cx="2880320" cy="646331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endParaRPr lang="es-MX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6889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4221088"/>
            <a:ext cx="9036496" cy="2636912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es-MX" dirty="0" smtClean="0"/>
              <a:t>Ya en los siglos XV y XVI, comenzando la Época Moderna, las ciudades Italianas y las del norte de Europa se beneficiaron con este comercio a larga distancia, trayendo valiosas especies desde Oriente. </a:t>
            </a:r>
          </a:p>
          <a:p>
            <a:pPr marL="0" indent="0" algn="just">
              <a:buNone/>
            </a:pPr>
            <a:r>
              <a:rPr lang="es-MX" dirty="0" smtClean="0"/>
              <a:t>La burguesía disfrutaría de un gran poder económico y muchos burgueses se transformaron en mecenas o protectores de grandes artistas y arquitectos, quienes construyeron y decoraron sus palacios. </a:t>
            </a:r>
            <a:r>
              <a:rPr lang="es-MX" b="1" dirty="0" smtClean="0"/>
              <a:t>Es la época que se conoce como el Renacimiento</a:t>
            </a:r>
            <a:r>
              <a:rPr lang="es-MX" dirty="0" smtClean="0"/>
              <a:t>.</a:t>
            </a:r>
            <a:endParaRPr lang="es-E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80" y="-99391"/>
            <a:ext cx="9029700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859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4478439"/>
            <a:ext cx="9036496" cy="2118913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es-MX" dirty="0" smtClean="0"/>
              <a:t>Florencia por ejemplo en Italia fue una ciudad que prosperó con el comercio y con la industria de la lana. El florín, su moneda, fue la más importante de la Europa occidental. En ella trabajaron múltiples artistas pintores, escultores y arquitectos del Renacimiento, como Leonardo da Vinci y Miguel Ángel Bounarroti. </a:t>
            </a:r>
          </a:p>
          <a:p>
            <a:pPr marL="0" indent="0" algn="ctr">
              <a:buNone/>
            </a:pPr>
            <a:r>
              <a:rPr lang="es-MX" b="1" dirty="0" smtClean="0"/>
              <a:t>La burguesía disfrutaba de su riqueza y de su cultura.</a:t>
            </a:r>
            <a:endParaRPr lang="es-ES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15"/>
            <a:ext cx="9144000" cy="4443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629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" y="1812"/>
            <a:ext cx="9138174" cy="5568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5570744"/>
            <a:ext cx="8229600" cy="1287255"/>
          </a:xfrm>
        </p:spPr>
        <p:txBody>
          <a:bodyPr>
            <a:normAutofit/>
          </a:bodyPr>
          <a:lstStyle/>
          <a:p>
            <a:r>
              <a:rPr lang="es-MX" dirty="0" smtClean="0"/>
              <a:t>Una de las familias burguesas más ricas fue la de los banqueros Medici, en Florencia ,Italia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2701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4725144"/>
            <a:ext cx="9144000" cy="213285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s-MX" dirty="0" smtClean="0"/>
              <a:t>Las naciones de Europa a comienzos de la Época Moderna desarrollaron viajes para encontrar nuevas rutas para su comercio. El descubrimiento y conquista de América, a fines del siglo XV y comienzos del siglo XVI le dio un gran impulso a la economía europea por las toneladas de oro y plata que pudieron  llevarse desde América.  Todo esto posibilitó el crecimiento de una economía basada en el dinero o capital, es decir </a:t>
            </a:r>
            <a:r>
              <a:rPr lang="es-MX" b="1" dirty="0" smtClean="0"/>
              <a:t>el sistema capitalista burgués</a:t>
            </a:r>
            <a:r>
              <a:rPr lang="es-MX" dirty="0" smtClean="0"/>
              <a:t>.</a:t>
            </a:r>
            <a:endParaRPr lang="es-E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465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478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4437112"/>
            <a:ext cx="9144000" cy="2420888"/>
          </a:xfrm>
        </p:spPr>
        <p:txBody>
          <a:bodyPr>
            <a:normAutofit lnSpcReduction="10000"/>
          </a:bodyPr>
          <a:lstStyle/>
          <a:p>
            <a:r>
              <a:rPr lang="es-MX" dirty="0" smtClean="0"/>
              <a:t>También el comercio de esclavos desde África hacia América desde el siglo XVII, aumentó la riqueza de naciones como Inglaterra, Portugal u Holanda y fue otro impulso al desarrollo capitalista burgués de Europa.</a:t>
            </a:r>
            <a:endParaRPr lang="es-E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8640"/>
            <a:ext cx="7620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256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4581128"/>
            <a:ext cx="8686800" cy="2276872"/>
          </a:xfrm>
        </p:spPr>
        <p:txBody>
          <a:bodyPr>
            <a:normAutofit fontScale="77500" lnSpcReduction="20000"/>
          </a:bodyPr>
          <a:lstStyle/>
          <a:p>
            <a:r>
              <a:rPr lang="es-MX" dirty="0" smtClean="0"/>
              <a:t>Otro burgués importante de la época(siglo XVI e inicios del siglo XVII) fue </a:t>
            </a:r>
            <a:r>
              <a:rPr lang="es-MX" b="1" dirty="0"/>
              <a:t>J</a:t>
            </a:r>
            <a:r>
              <a:rPr lang="es-MX" b="1" dirty="0" smtClean="0"/>
              <a:t>acobo Fugger</a:t>
            </a:r>
            <a:r>
              <a:rPr lang="es-MX" dirty="0" smtClean="0"/>
              <a:t>, un banquero alemán cuya enorme riqueza le permitió financiar a las dos más grandes autoridades europeas de la época, el Emperador y el  Papa.</a:t>
            </a:r>
          </a:p>
          <a:p>
            <a:r>
              <a:rPr lang="es-MX" b="1" dirty="0" smtClean="0"/>
              <a:t>Los reyes de </a:t>
            </a:r>
            <a:r>
              <a:rPr lang="es-MX" b="1" dirty="0"/>
              <a:t>E</a:t>
            </a:r>
            <a:r>
              <a:rPr lang="es-MX" b="1" dirty="0" smtClean="0"/>
              <a:t>uropa precisaban recursos y los banqueros burgueses ayudaron a cimentar el poder de estos.</a:t>
            </a:r>
            <a:endParaRPr lang="es-ES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343"/>
            <a:ext cx="9144000" cy="445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861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3854" y="4797152"/>
            <a:ext cx="9130146" cy="2060848"/>
          </a:xfrm>
        </p:spPr>
        <p:txBody>
          <a:bodyPr>
            <a:normAutofit fontScale="70000" lnSpcReduction="20000"/>
          </a:bodyPr>
          <a:lstStyle/>
          <a:p>
            <a:r>
              <a:rPr lang="es-MX" dirty="0" smtClean="0"/>
              <a:t>En el siglo XVII los </a:t>
            </a:r>
            <a:r>
              <a:rPr lang="es-MX" b="1" dirty="0" smtClean="0"/>
              <a:t>monarcas absolutos </a:t>
            </a:r>
            <a:r>
              <a:rPr lang="es-MX" dirty="0" smtClean="0"/>
              <a:t>pudieron centralizar el poder y someter a la nobleza feudal, creando sus propios ejércitos,  y una enorme burocracia de funcionarios, dando origen al </a:t>
            </a:r>
            <a:r>
              <a:rPr lang="es-MX" dirty="0"/>
              <a:t>E</a:t>
            </a:r>
            <a:r>
              <a:rPr lang="es-MX" dirty="0" smtClean="0"/>
              <a:t>stado Moderno. </a:t>
            </a:r>
          </a:p>
          <a:p>
            <a:r>
              <a:rPr lang="es-MX" dirty="0" smtClean="0"/>
              <a:t>El dinero para financiar esto y sus guerras contra otros monarcas de Europa lo obtuvieron de </a:t>
            </a:r>
            <a:r>
              <a:rPr lang="es-MX" b="1" dirty="0" smtClean="0"/>
              <a:t>préstamos de los banqueros burgueses.</a:t>
            </a:r>
            <a:endParaRPr lang="es-ES" b="1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" y="0"/>
            <a:ext cx="9130146" cy="479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411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4365104"/>
            <a:ext cx="9144000" cy="2376264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es-MX" dirty="0" smtClean="0"/>
              <a:t>Pero ya en  el siglo XVIII la burguesía rica y culta aspira a un poder mayor, no le basta el económico y cultural, pretende tener el control político de los reinos y naciones. Se inicia entonces un ciclo de transformaciones revolucionarias. </a:t>
            </a:r>
          </a:p>
          <a:p>
            <a:pPr marL="0" indent="0" algn="just">
              <a:buNone/>
            </a:pPr>
            <a:r>
              <a:rPr lang="es-MX" b="1" dirty="0" smtClean="0"/>
              <a:t>El movimiento cultural burgués de la Ilustración </a:t>
            </a:r>
            <a:r>
              <a:rPr lang="es-MX" dirty="0" smtClean="0"/>
              <a:t>cuestionó el sistema de gobierno y el orden social y cultural que imperaba entonces, buscando </a:t>
            </a:r>
            <a:r>
              <a:rPr lang="es-MX" b="1" dirty="0" smtClean="0"/>
              <a:t>terminar con el Antiguo régimen </a:t>
            </a:r>
            <a:r>
              <a:rPr lang="es-MX" dirty="0" smtClean="0"/>
              <a:t>de la monarquía absoluta y la sociedad estamental o de grupos privilegiados por nacimiento.</a:t>
            </a:r>
            <a:endParaRPr lang="es-E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4266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64350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1" y="0"/>
            <a:ext cx="5920471" cy="328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595365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940152" y="0"/>
            <a:ext cx="3203848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dirty="0" smtClean="0"/>
              <a:t>Dos procesos históricos claves marcan el ascenso al poder político de la burguesía en Occidente:</a:t>
            </a:r>
          </a:p>
          <a:p>
            <a:pPr marL="0" indent="0">
              <a:buNone/>
            </a:pPr>
            <a:r>
              <a:rPr lang="es-MX" dirty="0" smtClean="0"/>
              <a:t>La independencia de Estados Unidos en 1776 y la Revolución </a:t>
            </a:r>
            <a:r>
              <a:rPr lang="es-MX" dirty="0"/>
              <a:t>F</a:t>
            </a:r>
            <a:r>
              <a:rPr lang="es-MX" dirty="0" smtClean="0"/>
              <a:t>rancesa en 1789.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3193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2000" b="1" dirty="0" smtClean="0"/>
              <a:t>LA BURGUESÍA IMPULSÓ EL CAMBIO DEL SISTEMA POLÍTICO DE LA MONARQUÍA POR LA REPÚBLICA, VEAMOS ALGUNAS DE SUS DIFERENCIAS:</a:t>
            </a:r>
            <a:endParaRPr lang="es-ES" sz="2000" b="1" dirty="0"/>
          </a:p>
        </p:txBody>
      </p:sp>
      <p:sp>
        <p:nvSpPr>
          <p:cNvPr id="7" name="6 Marcador de texto"/>
          <p:cNvSpPr>
            <a:spLocks noGrp="1"/>
          </p:cNvSpPr>
          <p:nvPr>
            <p:ph type="body" idx="1"/>
          </p:nvPr>
        </p:nvSpPr>
        <p:spPr>
          <a:xfrm>
            <a:off x="467544" y="1268760"/>
            <a:ext cx="4040188" cy="504056"/>
          </a:xfrm>
          <a:solidFill>
            <a:srgbClr val="FFC000"/>
          </a:solidFill>
        </p:spPr>
        <p:txBody>
          <a:bodyPr anchor="t"/>
          <a:lstStyle/>
          <a:p>
            <a:pPr algn="ctr"/>
            <a:r>
              <a:rPr lang="es-MX" dirty="0" smtClean="0"/>
              <a:t>MONARQUÍA</a:t>
            </a:r>
            <a:endParaRPr lang="es-ES" dirty="0"/>
          </a:p>
        </p:txBody>
      </p:sp>
      <p:sp>
        <p:nvSpPr>
          <p:cNvPr id="8" name="7 Marcador de contenido"/>
          <p:cNvSpPr>
            <a:spLocks noGrp="1"/>
          </p:cNvSpPr>
          <p:nvPr>
            <p:ph sz="half" idx="2"/>
          </p:nvPr>
        </p:nvSpPr>
        <p:spPr>
          <a:xfrm>
            <a:off x="457200" y="1916832"/>
            <a:ext cx="4040188" cy="4941168"/>
          </a:xfrm>
        </p:spPr>
        <p:txBody>
          <a:bodyPr>
            <a:normAutofit fontScale="70000" lnSpcReduction="20000"/>
          </a:bodyPr>
          <a:lstStyle/>
          <a:p>
            <a:r>
              <a:rPr lang="es-MX" dirty="0" smtClean="0"/>
              <a:t>Gobierna un Rey, que recibe  y transmite el poder por herencia. Lo ejerce en forma vitalicia.</a:t>
            </a:r>
          </a:p>
          <a:p>
            <a:r>
              <a:rPr lang="es-MX" dirty="0" smtClean="0"/>
              <a:t>El Rey en la monarquía absoluta concentra todo el poder en sus manos, hace las leyes, gobierna y aplica justicia. Solo es responsable ante dios y si mismo de sus actos.</a:t>
            </a:r>
          </a:p>
          <a:p>
            <a:r>
              <a:rPr lang="es-MX" dirty="0" smtClean="0"/>
              <a:t>Su autoridad es sagrada. No se admite la oposición a la voluntad del rey. Se limitan las libertades y derechos de las personas</a:t>
            </a:r>
          </a:p>
          <a:p>
            <a:r>
              <a:rPr lang="es-MX" dirty="0" smtClean="0"/>
              <a:t>En la Monarquía Parlamentaria o Constitucional el rey ejerce el poder ejecutivo comparte el poder con un Parlamento.</a:t>
            </a:r>
          </a:p>
          <a:p>
            <a:r>
              <a:rPr lang="es-MX" dirty="0" smtClean="0"/>
              <a:t>Las personas son súbditos del rey que deben obediencia, culto y pleitesía, debiéndole además pagar tributo.</a:t>
            </a:r>
          </a:p>
          <a:p>
            <a:r>
              <a:rPr lang="es-MX" dirty="0" smtClean="0"/>
              <a:t>Los reinos son propiedad hereditaria de los reyes.</a:t>
            </a:r>
            <a:endParaRPr lang="es-ES" dirty="0"/>
          </a:p>
        </p:txBody>
      </p:sp>
      <p:sp>
        <p:nvSpPr>
          <p:cNvPr id="9" name="8 Marcador de texto"/>
          <p:cNvSpPr>
            <a:spLocks noGrp="1"/>
          </p:cNvSpPr>
          <p:nvPr>
            <p:ph type="body" sz="quarter" idx="3"/>
          </p:nvPr>
        </p:nvSpPr>
        <p:spPr>
          <a:xfrm>
            <a:off x="4716016" y="1268760"/>
            <a:ext cx="4041775" cy="504056"/>
          </a:xfrm>
          <a:solidFill>
            <a:srgbClr val="92D050"/>
          </a:solidFill>
        </p:spPr>
        <p:txBody>
          <a:bodyPr anchor="t">
            <a:normAutofit/>
          </a:bodyPr>
          <a:lstStyle/>
          <a:p>
            <a:pPr algn="ctr"/>
            <a:r>
              <a:rPr lang="es-MX" dirty="0" smtClean="0"/>
              <a:t>REPÚBLICA</a:t>
            </a:r>
            <a:endParaRPr lang="es-ES" dirty="0"/>
          </a:p>
        </p:txBody>
      </p:sp>
      <p:sp>
        <p:nvSpPr>
          <p:cNvPr id="10" name="9 Marcador de contenido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041775" cy="5013176"/>
          </a:xfrm>
        </p:spPr>
        <p:txBody>
          <a:bodyPr>
            <a:normAutofit fontScale="70000" lnSpcReduction="20000"/>
          </a:bodyPr>
          <a:lstStyle/>
          <a:p>
            <a:r>
              <a:rPr lang="es-MX" dirty="0" smtClean="0"/>
              <a:t>Gobiernan los representantes del pueblo(soberanía popular), elegidos por este mediante el voto o sufragio.</a:t>
            </a:r>
          </a:p>
          <a:p>
            <a:r>
              <a:rPr lang="es-MX" dirty="0" smtClean="0"/>
              <a:t>El poder es compartido por distintas autoridades, un poder ejecutivo, que gobierna y administra, un poder legislativo que hace las leyes y fiscaliza y un poder judicial que aplica justicia.</a:t>
            </a:r>
          </a:p>
          <a:p>
            <a:r>
              <a:rPr lang="es-MX" dirty="0" smtClean="0"/>
              <a:t>Los gobernantes deben estar sometidos a la Constitución política, que es la ley fundamental que organiza el Estado. </a:t>
            </a:r>
            <a:endParaRPr lang="es-MX" dirty="0"/>
          </a:p>
          <a:p>
            <a:r>
              <a:rPr lang="es-MX" dirty="0" smtClean="0"/>
              <a:t>La constitución establece los fines del Estado, las instituciones de gobierno, su forma de elección, sus funciones, atribuciones y duración en los cargos.</a:t>
            </a:r>
          </a:p>
          <a:p>
            <a:r>
              <a:rPr lang="es-MX" dirty="0" smtClean="0"/>
              <a:t>La constitución además establece las garantías y derechos de los ciudadanos.</a:t>
            </a:r>
          </a:p>
          <a:p>
            <a:r>
              <a:rPr lang="es-MX" dirty="0" smtClean="0"/>
              <a:t>Los ciudadanos tienen derecho a voto y a ser elegidos para los cargos públicos.</a:t>
            </a:r>
          </a:p>
          <a:p>
            <a:r>
              <a:rPr lang="es-MX" dirty="0" smtClean="0"/>
              <a:t>Existe la libertad de pensamiento, de reunión, de organización, la igualdad ante la ley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22173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4725144"/>
            <a:ext cx="9144000" cy="2132856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es-MX" dirty="0" smtClean="0"/>
              <a:t>En el siglo XVIII comenzó un ciclo de cambios revolucionarios impulsados por la burguesía para terminar con el </a:t>
            </a:r>
            <a:r>
              <a:rPr lang="es-MX" b="1" dirty="0" smtClean="0"/>
              <a:t>Antiguo </a:t>
            </a:r>
            <a:r>
              <a:rPr lang="es-MX" b="1" dirty="0"/>
              <a:t>R</a:t>
            </a:r>
            <a:r>
              <a:rPr lang="es-MX" b="1" dirty="0" smtClean="0"/>
              <a:t>égimen </a:t>
            </a:r>
            <a:r>
              <a:rPr lang="es-MX" dirty="0" smtClean="0"/>
              <a:t>monárquico y la sociedad de estamental o de privilegios. </a:t>
            </a:r>
          </a:p>
          <a:p>
            <a:pPr marL="0" indent="0" algn="just">
              <a:buNone/>
            </a:pPr>
            <a:r>
              <a:rPr lang="es-MX" dirty="0" smtClean="0"/>
              <a:t>Analicemos en esta presentación el origen y características de esta clases social de </a:t>
            </a:r>
            <a:r>
              <a:rPr lang="es-MX" b="1" dirty="0" smtClean="0"/>
              <a:t>LA BURGUESÍA </a:t>
            </a:r>
            <a:r>
              <a:rPr lang="es-MX" dirty="0" smtClean="0"/>
              <a:t>y cómo llegó a obtener el poder, desplazando las antiguas estructuras  políticas, económicas y sociales, dando origen al </a:t>
            </a:r>
            <a:r>
              <a:rPr lang="es-MX" b="1" dirty="0" smtClean="0"/>
              <a:t>LIBERALISMO </a:t>
            </a:r>
            <a:r>
              <a:rPr lang="es-MX" dirty="0" smtClean="0"/>
              <a:t>y a </a:t>
            </a:r>
            <a:r>
              <a:rPr lang="es-MX" b="1" dirty="0" smtClean="0"/>
              <a:t>LA DEMOCRACIA.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21972397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layer.slideplayer.es/86/14004945/slides/slid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42400" cy="678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454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layer.slideplayer.es/86/14004945/slides/slide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06" y="-32862"/>
            <a:ext cx="9154305" cy="670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250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4" y="7105"/>
            <a:ext cx="8856565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7 Marcador de contenido"/>
          <p:cNvSpPr>
            <a:spLocks noGrp="1"/>
          </p:cNvSpPr>
          <p:nvPr>
            <p:ph idx="1"/>
          </p:nvPr>
        </p:nvSpPr>
        <p:spPr>
          <a:xfrm>
            <a:off x="0" y="4036180"/>
            <a:ext cx="9144000" cy="282182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s-MX" dirty="0" smtClean="0"/>
              <a:t>El periodo de fines del siglo XVIII y la primera mitad del siglo XIX fue una época de grandes conflictos.</a:t>
            </a:r>
          </a:p>
          <a:p>
            <a:pPr marL="0" indent="0">
              <a:buNone/>
            </a:pPr>
            <a:r>
              <a:rPr lang="es-MX" dirty="0" smtClean="0"/>
              <a:t>La Revolución francesa impuso los ideales republicanos. Pero </a:t>
            </a:r>
            <a:r>
              <a:rPr lang="es-MX" dirty="0"/>
              <a:t>F</a:t>
            </a:r>
            <a:r>
              <a:rPr lang="es-MX" dirty="0" smtClean="0"/>
              <a:t>rancia tuvo que enfrentar la oposición de los monarcas europeos(Inglaterra, Austria, Rusia, Prusia y España) que formaron coaliciones militares para derrotar las ideas revolucionarias burguesas. </a:t>
            </a:r>
          </a:p>
          <a:p>
            <a:pPr marL="0" indent="0">
              <a:buNone/>
            </a:pPr>
            <a:r>
              <a:rPr lang="es-MX" dirty="0" smtClean="0"/>
              <a:t>Napoleón Bonaparte enfrentó a estos monarcas y logró conformar un imperio europeo bajo su control entre 1804 y 1815, queriendo defender los ideales de la revolución, pero  finalmente fue derrotado en la batalla de Waterloo. Con esto las ideas republicanas y liberales experimentaron un gran retroceso.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529123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-25152" y="4097084"/>
            <a:ext cx="9144000" cy="2760915"/>
          </a:xfrm>
        </p:spPr>
        <p:txBody>
          <a:bodyPr>
            <a:normAutofit fontScale="70000" lnSpcReduction="20000"/>
          </a:bodyPr>
          <a:lstStyle/>
          <a:p>
            <a:r>
              <a:rPr lang="es-MX" dirty="0" smtClean="0"/>
              <a:t>Tras la derrota de Napoleón los monarcas de Europa, dirigidos por el príncipe austriaco Metternich, reorganizaron el mapa político de Europa devolviendo los reinos a los reyes que consideraban ser sus legítimos dueños, como en España y Francia. </a:t>
            </a:r>
          </a:p>
          <a:p>
            <a:pPr algn="ctr"/>
            <a:r>
              <a:rPr lang="es-MX" b="1" dirty="0" smtClean="0"/>
              <a:t>Esto se hizo en el llamado Congreso de Viena. </a:t>
            </a:r>
          </a:p>
          <a:p>
            <a:r>
              <a:rPr lang="es-MX" dirty="0" smtClean="0"/>
              <a:t>El zar de Rusia, Alejandro I, además organizó la llamada “Santa Alianza” una coalición militar europea para combatir las ideas republicanas y nacionalistas. Este periodo entre 1815 y 1848 se conoce como el de la RESTAURACIÓN MONÁRQUICA</a:t>
            </a:r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127232" cy="4119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58206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Marcador de contenido"/>
          <p:cNvSpPr>
            <a:spLocks noGrp="1"/>
          </p:cNvSpPr>
          <p:nvPr>
            <p:ph idx="1"/>
          </p:nvPr>
        </p:nvSpPr>
        <p:spPr>
          <a:xfrm>
            <a:off x="107504" y="4293096"/>
            <a:ext cx="9036496" cy="2564904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es-MX" dirty="0" smtClean="0"/>
              <a:t>Los monarcas de Europa pretendían restaurar el orden político y social anterior a la Revolución Francesa. Sin embargo entre los años 1820, 1830 y 1848 en Europa se produjeron estallidos revolucionarios  impulsados por la burguesía para oponerse a la restauración monárquica e imponer las ideas políticas liberales y republicanas.</a:t>
            </a:r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0453"/>
            <a:ext cx="8541349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23521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4707557"/>
            <a:ext cx="8625136" cy="2121099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es-MX" dirty="0" smtClean="0"/>
              <a:t>En la mayoría de los países de Europa las ideas liberales y republicanas terminaron imponiéndose bajo la forma de democracias Parlamentarias, algunas naciones conservando la monarquía, pero sometida a un orden constitucional. </a:t>
            </a:r>
          </a:p>
          <a:p>
            <a:pPr marL="0" indent="0" algn="just">
              <a:buNone/>
            </a:pPr>
            <a:r>
              <a:rPr lang="es-MX" dirty="0" smtClean="0"/>
              <a:t>Una nueva fuerza política ayudó a esto: EL NACIONALISMO.  Las naciones de Europa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617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35862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3212976"/>
            <a:ext cx="9144000" cy="364502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s-CL" dirty="0"/>
              <a:t>Cuando predominaba el sistema de gobierno de las Monarquías absolutas, los pueblos no tenían conciencia de ser una nación. Los habitantes del reino eran súbditos sometidos a la voluntad del propietario del reino que era el Rey. </a:t>
            </a:r>
            <a:endParaRPr lang="es-CL" dirty="0" smtClean="0"/>
          </a:p>
          <a:p>
            <a:pPr marL="0" indent="0" algn="ctr">
              <a:buNone/>
            </a:pPr>
            <a:r>
              <a:rPr lang="es-CL" b="1" dirty="0" smtClean="0"/>
              <a:t>Con </a:t>
            </a:r>
            <a:r>
              <a:rPr lang="es-CL" b="1" dirty="0"/>
              <a:t>el desarrollo de las ideas liberales y republicanas se fue haciendo conciencia de la existencia de la nación y del derecho de esta a darse la forma de gobierno que quisieran tener. </a:t>
            </a:r>
            <a:endParaRPr lang="es-CL" b="1" dirty="0" smtClean="0"/>
          </a:p>
          <a:p>
            <a:pPr marL="0" indent="0">
              <a:buNone/>
            </a:pPr>
            <a:r>
              <a:rPr lang="es-CL" dirty="0" smtClean="0"/>
              <a:t>Surgió </a:t>
            </a:r>
            <a:r>
              <a:rPr lang="es-CL" dirty="0"/>
              <a:t>así el Nacionalismo, que es el sentimiento de unidad y de identidad de una nación o pueblo, junto al deseo de hacerse soberanos de su destino y territorio, y no ser un grupo humano sometido a reyes que muchas veces incluso eran extranjeros, y que reinaban porque consideraban esos reinos como una propiedad heredable y a sus habitantes como súbditos que les debían obediencia y tributo.</a:t>
            </a:r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55" y="0"/>
            <a:ext cx="9144000" cy="3068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5715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4005064"/>
            <a:ext cx="8964488" cy="2520280"/>
          </a:xfrm>
        </p:spPr>
        <p:txBody>
          <a:bodyPr>
            <a:normAutofit fontScale="92500"/>
          </a:bodyPr>
          <a:lstStyle/>
          <a:p>
            <a:r>
              <a:rPr lang="es-MX" dirty="0" smtClean="0"/>
              <a:t>En la Europa del siglo XIX  dos procesos de unidad nacionalista fueron muy importantes, el de los reinos alemanes encabezados por Prusia, que dio origen a Alemania, y el de los reinos Italianos encabezados por el reino del Piamonte, que dieron origen a Italia.</a:t>
            </a:r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81608"/>
            <a:ext cx="4363468" cy="3507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532" y="281608"/>
            <a:ext cx="4815555" cy="3507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50420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4221088"/>
            <a:ext cx="8229600" cy="190507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s-CL" dirty="0" smtClean="0"/>
              <a:t>En la </a:t>
            </a:r>
            <a:r>
              <a:rPr lang="es-CL" dirty="0"/>
              <a:t>segunda mitad del siglo XIX, Europa experimentó transformaciones revolucionarias pero ahora en el plano tecnológico y económico, </a:t>
            </a:r>
            <a:r>
              <a:rPr lang="es-CL" dirty="0" smtClean="0"/>
              <a:t>la Revolución </a:t>
            </a:r>
            <a:r>
              <a:rPr lang="es-CL" dirty="0"/>
              <a:t>industrial</a:t>
            </a:r>
            <a:r>
              <a:rPr lang="es-CL" dirty="0" smtClean="0"/>
              <a:t>. Este proceso fue impulsado también por la rica burguesía empresarial e industrial.</a:t>
            </a:r>
            <a:endParaRPr lang="es-CL" dirty="0"/>
          </a:p>
          <a:p>
            <a:endParaRPr lang="es-E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2" y="0"/>
            <a:ext cx="9114478" cy="364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2481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Marcador de contenido"/>
          <p:cNvSpPr>
            <a:spLocks noGrp="1"/>
          </p:cNvSpPr>
          <p:nvPr>
            <p:ph idx="1"/>
          </p:nvPr>
        </p:nvSpPr>
        <p:spPr>
          <a:xfrm>
            <a:off x="457200" y="3284984"/>
            <a:ext cx="8147248" cy="2841179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es-CL" dirty="0" smtClean="0"/>
              <a:t>“La </a:t>
            </a:r>
            <a:r>
              <a:rPr lang="es-CL" dirty="0"/>
              <a:t>burguesía ha desarrollado, en el transcurso de la </a:t>
            </a:r>
            <a:r>
              <a:rPr lang="es-CL" dirty="0" smtClean="0"/>
              <a:t>historia</a:t>
            </a:r>
            <a:r>
              <a:rPr lang="es-CL" dirty="0"/>
              <a:t>, un papel verdaderamente revolucionario. </a:t>
            </a:r>
          </a:p>
          <a:p>
            <a:pPr marL="0" indent="0" algn="just">
              <a:buNone/>
            </a:pPr>
            <a:r>
              <a:rPr lang="es-CL" dirty="0"/>
              <a:t>Dondequiera que se instauró, echó por tierra todas </a:t>
            </a:r>
            <a:r>
              <a:rPr lang="es-CL" dirty="0" smtClean="0"/>
              <a:t>las instituciones </a:t>
            </a:r>
            <a:r>
              <a:rPr lang="es-CL" dirty="0"/>
              <a:t>feudales, patriarcales e idílicas. </a:t>
            </a:r>
            <a:r>
              <a:rPr lang="es-CL" dirty="0" smtClean="0"/>
              <a:t>Desgarró implacablemente </a:t>
            </a:r>
            <a:r>
              <a:rPr lang="es-CL" dirty="0"/>
              <a:t>los (…) lazos feudales que unían al </a:t>
            </a:r>
            <a:r>
              <a:rPr lang="es-CL" dirty="0" smtClean="0"/>
              <a:t>hombre </a:t>
            </a:r>
            <a:r>
              <a:rPr lang="es-CL" dirty="0"/>
              <a:t>con sus superiores naturales y no dejó en pie </a:t>
            </a:r>
          </a:p>
          <a:p>
            <a:pPr marL="0" indent="0" algn="just">
              <a:buNone/>
            </a:pPr>
            <a:r>
              <a:rPr lang="es-CL" dirty="0"/>
              <a:t>más vínculo que el del (…) dinero contante y sonante </a:t>
            </a:r>
          </a:p>
          <a:p>
            <a:pPr marL="0" indent="0" algn="just">
              <a:buNone/>
            </a:pPr>
            <a:r>
              <a:rPr lang="es-CL" dirty="0"/>
              <a:t>(…). La burguesía, a lo largo de su dominio de clase, </a:t>
            </a:r>
            <a:r>
              <a:rPr lang="es-CL" dirty="0" smtClean="0"/>
              <a:t>que </a:t>
            </a:r>
            <a:r>
              <a:rPr lang="es-CL" dirty="0"/>
              <a:t>cuenta apenas con un siglo de existencia, ha </a:t>
            </a:r>
            <a:r>
              <a:rPr lang="es-CL" dirty="0" smtClean="0"/>
              <a:t>creado </a:t>
            </a:r>
            <a:r>
              <a:rPr lang="es-CL" dirty="0"/>
              <a:t>fuerzas productivas más abundantes y más </a:t>
            </a:r>
            <a:r>
              <a:rPr lang="es-CL" dirty="0" smtClean="0"/>
              <a:t>grandiosas </a:t>
            </a:r>
            <a:r>
              <a:rPr lang="es-CL" dirty="0"/>
              <a:t>que todas las generaciones pasadas juntas</a:t>
            </a:r>
            <a:r>
              <a:rPr lang="es-CL" dirty="0" smtClean="0"/>
              <a:t>.”</a:t>
            </a:r>
          </a:p>
          <a:p>
            <a:pPr marL="0" indent="0" algn="just">
              <a:buNone/>
            </a:pPr>
            <a:r>
              <a:rPr lang="es-CL" dirty="0" smtClean="0"/>
              <a:t> </a:t>
            </a:r>
            <a:r>
              <a:rPr lang="es-CL" dirty="0"/>
              <a:t>Marx, K. y Engels, F. (1848). Manifiesto comunista.</a:t>
            </a:r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759"/>
            <a:ext cx="7776864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1198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4509120"/>
            <a:ext cx="9144000" cy="234888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s-CL" dirty="0" smtClean="0"/>
              <a:t>Remontémonos en la Historia a la Edad Media: </a:t>
            </a:r>
          </a:p>
          <a:p>
            <a:pPr marL="0" indent="0">
              <a:buNone/>
            </a:pPr>
            <a:r>
              <a:rPr lang="es-CL" dirty="0" smtClean="0"/>
              <a:t>La Edad Media es un periodo que se desarrolló desde </a:t>
            </a:r>
            <a:r>
              <a:rPr lang="es-CL" dirty="0"/>
              <a:t>el siglo </a:t>
            </a:r>
            <a:r>
              <a:rPr lang="es-CL" dirty="0" smtClean="0"/>
              <a:t>V, </a:t>
            </a:r>
            <a:r>
              <a:rPr lang="es-CL" dirty="0"/>
              <a:t>cuando el Imperio Romano de occidente cayó bajo el dominio de distintos pueblos </a:t>
            </a:r>
            <a:r>
              <a:rPr lang="es-CL" dirty="0" smtClean="0"/>
              <a:t>bárbaros,  </a:t>
            </a:r>
            <a:r>
              <a:rPr lang="es-CL" dirty="0"/>
              <a:t>hasta el siglo XV, época del descubrimiento de América, </a:t>
            </a:r>
            <a:r>
              <a:rPr lang="es-CL" dirty="0" smtClean="0"/>
              <a:t>duró  </a:t>
            </a:r>
            <a:r>
              <a:rPr lang="es-CL" dirty="0"/>
              <a:t>unos mil </a:t>
            </a:r>
            <a:r>
              <a:rPr lang="es-CL" dirty="0" smtClean="0"/>
              <a:t>años.</a:t>
            </a:r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450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054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player.slideplayer.es/86/14004945/slides/slide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2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522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player.slideplayer.es/86/14004945/slides/slide_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6" y="0"/>
            <a:ext cx="9025840" cy="676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04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layer.slideplayer.es/86/14004945/slides/slide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00" y="-11440"/>
            <a:ext cx="9061296" cy="679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113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player.slideplayer.es/86/14004945/slides/slide_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2" y="1"/>
            <a:ext cx="9122848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1152" y="5085186"/>
            <a:ext cx="9122848" cy="177281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s-MX" dirty="0" smtClean="0"/>
              <a:t>En la burguesía podemos reconocer tres grupos con distinto grado de riqueza e influencia. La alta, media y baja burguesía. Pero con elementos  en común, como la valoración del trabajo y del esfuerzo individual, la defensa de la propiedad privada y de las libertad de empresa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6612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</a:t>
            </a:r>
            <a:r>
              <a:rPr lang="es-MX" dirty="0" smtClean="0"/>
              <a:t>ctividades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52527"/>
          </a:xfrm>
        </p:spPr>
        <p:txBody>
          <a:bodyPr/>
          <a:lstStyle/>
          <a:p>
            <a:pPr marL="0" indent="0">
              <a:buNone/>
            </a:pPr>
            <a:r>
              <a:rPr lang="es-MX" dirty="0" smtClean="0"/>
              <a:t>Observando con atención esta presentación </a:t>
            </a:r>
          </a:p>
          <a:p>
            <a:pPr marL="0" indent="0">
              <a:buNone/>
            </a:pPr>
            <a:r>
              <a:rPr lang="es-MX" dirty="0" smtClean="0"/>
              <a:t>Haz un listado con unas 10 afirmaciones sobre el rol, sus características e importancia que ha tenido la burguesía como clase social en la historia de occidente.</a:t>
            </a:r>
          </a:p>
          <a:p>
            <a:pPr marL="0" indent="0">
              <a:buNone/>
            </a:pPr>
            <a:r>
              <a:rPr lang="es-MX" dirty="0" smtClean="0"/>
              <a:t>Debes presentar tu tarea en las conexiones de clase para </a:t>
            </a:r>
            <a:r>
              <a:rPr lang="es-MX" smtClean="0"/>
              <a:t>ser evaluadas.</a:t>
            </a:r>
            <a:endParaRPr lang="es-MX" dirty="0" smtClean="0"/>
          </a:p>
          <a:p>
            <a:pPr marL="0" indent="0">
              <a:buNone/>
            </a:pPr>
            <a:endParaRPr lang="es-MX" dirty="0" smtClean="0"/>
          </a:p>
        </p:txBody>
      </p:sp>
    </p:spTree>
    <p:extLst>
      <p:ext uri="{BB962C8B-B14F-4D97-AF65-F5344CB8AC3E}">
        <p14:creationId xmlns:p14="http://schemas.microsoft.com/office/powerpoint/2010/main" val="310802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4796" y="4581128"/>
            <a:ext cx="9119204" cy="216024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s-MX" dirty="0" smtClean="0"/>
              <a:t>Al caer el Imperio romano bajo el poder de los bárbaros germanos que lo invadieron, Europa se dividió en múltiples reinos y señoríos. Entre estos reinos y señoríos se produjeron incontables guerras. Los señores feudales  eran dueños de esas tierra y como nobleza guerrera imponían su dominio sobre la población mayoritariamente campesina, la cual debía obedecerle y pagarle por su “protección” con trabajo y tributo.</a:t>
            </a:r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6" y="-1"/>
            <a:ext cx="9119204" cy="4469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819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Ver las imágenes de ori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5" y="-29879"/>
            <a:ext cx="9144000" cy="5043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0" y="5013176"/>
            <a:ext cx="9144000" cy="1844824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es-MX" dirty="0" smtClean="0"/>
              <a:t>Se formó así la sociedad feudal dominada por  la nobleza guerrera que se apropio de los territorios y sometió a la población campesina a su poder. Los campesinos estaban bajo servidumbre, teniendo que trabajar las tierras de los Señores feudales y pagarles tributo, a cambio de protección. Los altos cargos en la Iglesia también eran ocupados por nobles, descendientes de esas familias poderosas. Un grupo social pequeño habitaba en las aldeas como artesanos y comerciantes.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011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358014" y="0"/>
            <a:ext cx="2785986" cy="6858000"/>
          </a:xfrm>
        </p:spPr>
        <p:txBody>
          <a:bodyPr>
            <a:normAutofit fontScale="62500" lnSpcReduction="20000"/>
          </a:bodyPr>
          <a:lstStyle/>
          <a:p>
            <a:r>
              <a:rPr lang="es-MX" dirty="0" smtClean="0"/>
              <a:t>El Castillo o fortaleza era la residencia del señor feudal o del abad de un monasterio. </a:t>
            </a:r>
          </a:p>
          <a:p>
            <a:r>
              <a:rPr lang="es-MX" dirty="0" smtClean="0"/>
              <a:t>Todo el campo circundante era su propiedad o dominio. </a:t>
            </a:r>
          </a:p>
          <a:p>
            <a:r>
              <a:rPr lang="es-MX" dirty="0" smtClean="0"/>
              <a:t>Pero ya a fines de la Edad Media algunas aldeas comenzaron a crecer por el comercio y artesanado que realizaban en él hombre libres que no eran campesinos bajo servidumbre.</a:t>
            </a:r>
          </a:p>
          <a:p>
            <a:r>
              <a:rPr lang="es-MX" dirty="0" smtClean="0"/>
              <a:t> Las aldeas se transformaron en burgos o ciudades independientes, y sus habitantes se les llamo </a:t>
            </a:r>
            <a:r>
              <a:rPr lang="es-MX" b="1" dirty="0" smtClean="0"/>
              <a:t>burgueses.</a:t>
            </a:r>
            <a:endParaRPr lang="es-ES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11" y="0"/>
            <a:ext cx="6372225" cy="666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879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5589240"/>
            <a:ext cx="9144000" cy="1112987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s-MX" dirty="0" smtClean="0"/>
              <a:t>El trabajo artesanal y el comercio hizo crecer a las ciudades o burgos medievales</a:t>
            </a:r>
            <a:r>
              <a:rPr lang="es-MX" dirty="0"/>
              <a:t> </a:t>
            </a:r>
            <a:r>
              <a:rPr lang="es-MX" dirty="0" smtClean="0"/>
              <a:t>y con ello a la clase social llamada BURGUESIA.</a:t>
            </a:r>
            <a:endParaRPr lang="es-E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" y="0"/>
            <a:ext cx="9139661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181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4941168"/>
            <a:ext cx="9144000" cy="1916832"/>
          </a:xfrm>
        </p:spPr>
        <p:txBody>
          <a:bodyPr>
            <a:normAutofit fontScale="77500" lnSpcReduction="20000"/>
          </a:bodyPr>
          <a:lstStyle/>
          <a:p>
            <a:r>
              <a:rPr lang="es-MX" dirty="0" smtClean="0"/>
              <a:t>La burguesía dio origen a una economía basada en el dinero, la industria artesanal  y el comercio. Esto le permitió generar riqueza e independencia. </a:t>
            </a:r>
          </a:p>
          <a:p>
            <a:r>
              <a:rPr lang="es-MX" dirty="0" smtClean="0"/>
              <a:t>Muchas ciudades compraron su libertad a los Señores feudales y  fueron gobernadas por los gremios de artesanos y mercaderes.</a:t>
            </a:r>
            <a:endParaRPr lang="es-E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86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598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4581128"/>
            <a:ext cx="9144000" cy="2276872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es-MX" dirty="0" smtClean="0"/>
              <a:t>La importancia económica de las Cruzadas:</a:t>
            </a:r>
          </a:p>
          <a:p>
            <a:pPr marL="0" indent="0" algn="just">
              <a:buNone/>
            </a:pPr>
            <a:r>
              <a:rPr lang="es-MX" dirty="0" smtClean="0"/>
              <a:t>En los siglos XI y XII los reinos cristianos de </a:t>
            </a:r>
            <a:r>
              <a:rPr lang="es-MX" dirty="0"/>
              <a:t>E</a:t>
            </a:r>
            <a:r>
              <a:rPr lang="es-MX" dirty="0" smtClean="0"/>
              <a:t>uropa realizaron expediciones militares para conquistar los territorios del medio oriente, la llamada “Tierra Santa”. Estas fueron las cruzadas, la lucha entre reinos cristianos y  musulmanes por esos territorios.</a:t>
            </a:r>
          </a:p>
          <a:p>
            <a:pPr marL="0" indent="0" algn="just">
              <a:buNone/>
            </a:pPr>
            <a:r>
              <a:rPr lang="es-MX" dirty="0" smtClean="0"/>
              <a:t> Este proceso bélico, con motivación religiosa, sin embargo posibilitó un activo comercio entre </a:t>
            </a:r>
            <a:r>
              <a:rPr lang="es-MX" dirty="0"/>
              <a:t>E</a:t>
            </a:r>
            <a:r>
              <a:rPr lang="es-MX" dirty="0" smtClean="0"/>
              <a:t>uropa y Oriente, poniendo fin a una larga época de aislamiento de la Europa feudal. Acrecentó con ello la riqueza de las ciudades de los  comerciantes burgueses. </a:t>
            </a:r>
            <a:endParaRPr lang="es-E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44"/>
            <a:ext cx="9119026" cy="4580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735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2090</Words>
  <Application>Microsoft Office PowerPoint</Application>
  <PresentationFormat>Presentación en pantalla (4:3)</PresentationFormat>
  <Paragraphs>71</Paragraphs>
  <Slides>34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34</vt:i4>
      </vt:variant>
    </vt:vector>
  </HeadingPairs>
  <TitlesOfParts>
    <vt:vector size="35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LA BURGUESÍA IMPULSÓ EL CAMBIO DEL SISTEMA POLÍTICO DE LA MONARQUÍA POR LA REPÚBLICA, VEAMOS ALGUNAS DE SUS DIFERENCIAS: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Actividades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Francisco</dc:creator>
  <cp:lastModifiedBy>Francisco</cp:lastModifiedBy>
  <cp:revision>36</cp:revision>
  <dcterms:created xsi:type="dcterms:W3CDTF">2019-06-10T09:59:32Z</dcterms:created>
  <dcterms:modified xsi:type="dcterms:W3CDTF">2021-04-06T19:51:52Z</dcterms:modified>
</cp:coreProperties>
</file>