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9ECA57C-54AE-4696-88F6-A9704FF39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032" y="1300659"/>
            <a:ext cx="10384972" cy="1775368"/>
          </a:xfrm>
        </p:spPr>
        <p:txBody>
          <a:bodyPr>
            <a:noAutofit/>
          </a:bodyPr>
          <a:lstStyle/>
          <a:p>
            <a:r>
              <a:rPr lang="es-CL" sz="3600" dirty="0"/>
              <a:t>Unidad I. </a:t>
            </a:r>
            <a:r>
              <a:rPr lang="es-ES" sz="3600" dirty="0"/>
              <a:t>“Pensamiento espacial, utilizando los puntos cardinales para comprender las coordenadas geográficas. Reconocer continentes y océanos”.</a:t>
            </a:r>
            <a:br>
              <a:rPr lang="es-ES" sz="3600" dirty="0"/>
            </a:br>
            <a:r>
              <a:rPr lang="es-ES" sz="3600" b="1" u="sng" dirty="0"/>
              <a:t>“LÍNEAS DE REFERENCIA”</a:t>
            </a:r>
            <a:endParaRPr lang="es-CL" sz="3600" b="1" u="sng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32660A6-8522-4291-9952-7D9B0C7D7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2104697"/>
          </a:xfrm>
        </p:spPr>
        <p:txBody>
          <a:bodyPr>
            <a:normAutofit fontScale="92500" lnSpcReduction="10000"/>
          </a:bodyPr>
          <a:lstStyle/>
          <a:p>
            <a:r>
              <a:rPr lang="es-CL" sz="3200" dirty="0">
                <a:solidFill>
                  <a:schemeClr val="tx1"/>
                </a:solidFill>
              </a:rPr>
              <a:t>Curso: 3 Básico.</a:t>
            </a:r>
          </a:p>
          <a:p>
            <a:r>
              <a:rPr lang="es-CL" sz="3200" dirty="0">
                <a:solidFill>
                  <a:schemeClr val="tx1"/>
                </a:solidFill>
              </a:rPr>
              <a:t>Asignatura: Historia, Geografía y Ciencias Sociales.</a:t>
            </a:r>
          </a:p>
          <a:p>
            <a:r>
              <a:rPr lang="es-CL" sz="3200" dirty="0">
                <a:solidFill>
                  <a:schemeClr val="tx1"/>
                </a:solidFill>
              </a:rPr>
              <a:t>Mes: Abril.</a:t>
            </a:r>
          </a:p>
          <a:p>
            <a:r>
              <a:rPr lang="es-CL" sz="3200" dirty="0">
                <a:solidFill>
                  <a:schemeClr val="tx1"/>
                </a:solidFill>
              </a:rPr>
              <a:t>Apunte 2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2529" name="Imagen 2" descr="LOGO COLEG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156" y="587827"/>
            <a:ext cx="723900" cy="4572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349478"/>
            <a:ext cx="180530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valores, cultura y talento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374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02212" y="727104"/>
            <a:ext cx="9144000" cy="1307675"/>
          </a:xfrm>
        </p:spPr>
        <p:txBody>
          <a:bodyPr/>
          <a:lstStyle/>
          <a:p>
            <a:r>
              <a:rPr lang="es-ES" b="1" u="sng" dirty="0">
                <a:solidFill>
                  <a:srgbClr val="C00000"/>
                </a:solidFill>
              </a:rPr>
              <a:t>LÍNEAS DE REFERENCIA</a:t>
            </a:r>
          </a:p>
        </p:txBody>
      </p:sp>
      <p:pic>
        <p:nvPicPr>
          <p:cNvPr id="1026" name="Picture 2" descr="http://www.peatom.info/images/2009/09/08/globo_terraqueo1.noti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988" y="2625633"/>
            <a:ext cx="4728030" cy="370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6103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91696"/>
            <a:ext cx="7321062" cy="1325563"/>
          </a:xfrm>
        </p:spPr>
        <p:txBody>
          <a:bodyPr>
            <a:normAutofit/>
          </a:bodyPr>
          <a:lstStyle/>
          <a:p>
            <a:r>
              <a:rPr lang="es-ES" b="1" u="sng" dirty="0">
                <a:solidFill>
                  <a:srgbClr val="C00000"/>
                </a:solidFill>
              </a:rPr>
              <a:t>¿QUÉ SON LOS PARALELOS?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6884963" cy="4351338"/>
          </a:xfrm>
        </p:spPr>
        <p:txBody>
          <a:bodyPr>
            <a:normAutofit fontScale="85000" lnSpcReduction="20000"/>
          </a:bodyPr>
          <a:lstStyle/>
          <a:p>
            <a:r>
              <a:rPr lang="es-ES" i="1" dirty="0">
                <a:solidFill>
                  <a:srgbClr val="FF0000"/>
                </a:solidFill>
              </a:rPr>
              <a:t>Son líneas imaginarias horizontales que tienen orientación Este - Oeste.</a:t>
            </a: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Son perpendiculares al eje terrestre y disminuyen de tamaño al acercarse a los polos.</a:t>
            </a:r>
          </a:p>
          <a:p>
            <a:r>
              <a:rPr lang="es-ES" i="1" dirty="0">
                <a:solidFill>
                  <a:srgbClr val="FF0000"/>
                </a:solidFill>
              </a:rPr>
              <a:t>La línea del ecuador se conoce como paralelo 0°, y divide a nuestro planeta en dos mitades iguales: El hemisferio Norte y el hemisferio Sur.</a:t>
            </a: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Los paralelos están numerados desde 0° en el ecuador hasta 90 ° en el polo Norte y 90° en el polo Sur.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2050" name="Picture 2" descr="http://www.iescristobalcolon.es/dgh/imagenes/imagenes_geografia/paralelo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56" r="5859"/>
          <a:stretch/>
        </p:blipFill>
        <p:spPr bwMode="auto">
          <a:xfrm>
            <a:off x="7765366" y="2082006"/>
            <a:ext cx="4149970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8342142" y="1095270"/>
            <a:ext cx="2799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i="1" dirty="0">
                <a:solidFill>
                  <a:schemeClr val="accent1">
                    <a:lumMod val="50000"/>
                  </a:schemeClr>
                </a:solidFill>
              </a:rPr>
              <a:t>LATITUD</a:t>
            </a:r>
          </a:p>
        </p:txBody>
      </p:sp>
    </p:spTree>
    <p:extLst>
      <p:ext uri="{BB962C8B-B14F-4D97-AF65-F5344CB8AC3E}">
        <p14:creationId xmlns:p14="http://schemas.microsoft.com/office/powerpoint/2010/main" xmlns="" val="348188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1763" y="1389527"/>
            <a:ext cx="8530883" cy="4351338"/>
          </a:xfrm>
        </p:spPr>
        <p:txBody>
          <a:bodyPr>
            <a:normAutofit/>
          </a:bodyPr>
          <a:lstStyle/>
          <a:p>
            <a:r>
              <a:rPr lang="es-ES" i="1" dirty="0">
                <a:solidFill>
                  <a:srgbClr val="FF0000"/>
                </a:solidFill>
              </a:rPr>
              <a:t>Los paralelos más importantes son los círculos polares y los trópicos.</a:t>
            </a:r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 El círculo polar ártico, está el hemisferio norte y el círculo polar antártico, está en el hemisferio sur.</a:t>
            </a: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El trópico de Cáncer se encuentra en el hemisferio norte y el trópico de Capricornio, en el hemisferio sur.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726" y="3494817"/>
            <a:ext cx="4001798" cy="25929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394" y="1147153"/>
            <a:ext cx="2405576" cy="227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654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2663" y="614273"/>
            <a:ext cx="10972800" cy="1143000"/>
          </a:xfrm>
        </p:spPr>
        <p:txBody>
          <a:bodyPr/>
          <a:lstStyle/>
          <a:p>
            <a:pPr algn="ctr"/>
            <a:r>
              <a:rPr lang="es-ES" b="1" u="sng" dirty="0">
                <a:solidFill>
                  <a:srgbClr val="C00000"/>
                </a:solidFill>
              </a:rPr>
              <a:t>  PARALELOS Y LATITUD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20899"/>
            <a:ext cx="9860280" cy="908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	La latitud es la distancia que hay entre un lugar del planeta y la</a:t>
            </a:r>
          </a:p>
          <a:p>
            <a:pPr algn="just">
              <a:buNone/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Línea del Ecuador. Ésta se mide en grados, y puede ser norte o sur. </a:t>
            </a:r>
          </a:p>
          <a:p>
            <a:endParaRPr lang="es-ES" dirty="0"/>
          </a:p>
        </p:txBody>
      </p:sp>
      <p:pic>
        <p:nvPicPr>
          <p:cNvPr id="4098" name="Imagen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87" t="17834" r="5907" b="8917"/>
          <a:stretch>
            <a:fillRect/>
          </a:stretch>
        </p:blipFill>
        <p:spPr bwMode="auto">
          <a:xfrm>
            <a:off x="520505" y="2364377"/>
            <a:ext cx="10833295" cy="386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0620103" y="6021978"/>
            <a:ext cx="640080" cy="143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>
                <a:solidFill>
                  <a:schemeClr val="tx1"/>
                </a:solidFill>
              </a:rPr>
              <a:t>Sur</a:t>
            </a:r>
          </a:p>
        </p:txBody>
      </p:sp>
    </p:spTree>
    <p:extLst>
      <p:ext uri="{BB962C8B-B14F-4D97-AF65-F5344CB8AC3E}">
        <p14:creationId xmlns:p14="http://schemas.microsoft.com/office/powerpoint/2010/main" xmlns="" val="3200507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679588"/>
            <a:ext cx="10972800" cy="1143000"/>
          </a:xfrm>
        </p:spPr>
        <p:txBody>
          <a:bodyPr/>
          <a:lstStyle/>
          <a:p>
            <a:r>
              <a:rPr lang="es-ES" b="1" u="sng" dirty="0">
                <a:solidFill>
                  <a:srgbClr val="C00000"/>
                </a:solidFill>
              </a:rPr>
              <a:t>¿QUÉ SON LOS MERIDIANOS?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771228" cy="4351338"/>
          </a:xfrm>
        </p:spPr>
        <p:txBody>
          <a:bodyPr>
            <a:normAutofit fontScale="92500" lnSpcReduction="20000"/>
          </a:bodyPr>
          <a:lstStyle/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Los meridianos </a:t>
            </a:r>
            <a:r>
              <a:rPr lang="es-ES" i="1" dirty="0">
                <a:solidFill>
                  <a:srgbClr val="FF0000"/>
                </a:solidFill>
              </a:rPr>
              <a:t>son líneas imaginarias verticales</a:t>
            </a:r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 (o semicírculos) que van desde el Polo Norte al Polo Sur.</a:t>
            </a: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Cada meridiano, con su respectivo antimeridiano, forma un círculo.</a:t>
            </a:r>
          </a:p>
          <a:p>
            <a:r>
              <a:rPr lang="es-ES" i="1" dirty="0">
                <a:solidFill>
                  <a:srgbClr val="FF0000"/>
                </a:solidFill>
              </a:rPr>
              <a:t>El meridiano de referencia es el meridiano 0</a:t>
            </a:r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°, o de Greenwich; su antimeridianos  es el 180°. Ambos meridianos forman un círculo  que divide a la Tierra en hemisferio occidental y hemisferio oriental.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365" y="1784613"/>
            <a:ext cx="3441970" cy="337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973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0575" y="1572406"/>
            <a:ext cx="7714957" cy="4351338"/>
          </a:xfrm>
        </p:spPr>
        <p:txBody>
          <a:bodyPr>
            <a:normAutofit/>
          </a:bodyPr>
          <a:lstStyle/>
          <a:p>
            <a:r>
              <a:rPr lang="es-ES" i="1" dirty="0">
                <a:solidFill>
                  <a:srgbClr val="FF0000"/>
                </a:solidFill>
              </a:rPr>
              <a:t>Los meridianos están numerados desde el 0° al 180°, hacia el este y hacia el oeste, completando 360° en total.</a:t>
            </a: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Los meridianos nos indican la longitud, que es la distancia medida en grados desde cualquier punto de la tierra al este o al oeste del meridiano 0°.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0167" y="2498183"/>
            <a:ext cx="3174830" cy="301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621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5955" y="968477"/>
            <a:ext cx="8920089" cy="1325563"/>
          </a:xfrm>
        </p:spPr>
        <p:txBody>
          <a:bodyPr>
            <a:normAutofit fontScale="90000"/>
          </a:bodyPr>
          <a:lstStyle/>
          <a:p>
            <a:r>
              <a:rPr lang="es-ES" b="1" u="sng" dirty="0">
                <a:solidFill>
                  <a:srgbClr val="C00000"/>
                </a:solidFill>
              </a:rPr>
              <a:t>MERIDIANOS Y LONGITUD</a:t>
            </a:r>
            <a:br>
              <a:rPr lang="es-ES" b="1" u="sng" dirty="0">
                <a:solidFill>
                  <a:srgbClr val="C00000"/>
                </a:solidFill>
              </a:rPr>
            </a:br>
            <a:endParaRPr lang="es-ES" b="1" u="sng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0891" y="2294040"/>
            <a:ext cx="6991643" cy="3727938"/>
          </a:xfrm>
        </p:spPr>
        <p:txBody>
          <a:bodyPr>
            <a:noAutofit/>
          </a:bodyPr>
          <a:lstStyle/>
          <a:p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</a:rPr>
              <a:t>longitud</a:t>
            </a:r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 es la distancia medida en grados que hay entre un lugar y el </a:t>
            </a: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</a:rPr>
              <a:t>Meridiano de Greenwich</a:t>
            </a:r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s-ES" sz="2400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Para calcular la longitud hay que determinar cuántos meridianos (grados) hay entre el lugar y el Meridiano de Greenwich.</a:t>
            </a:r>
          </a:p>
          <a:p>
            <a:pPr marL="0" indent="0">
              <a:buNone/>
            </a:pPr>
            <a:endParaRPr lang="es-ES" sz="2400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También, especificar el hemisferio, ya que la longitud puede ser </a:t>
            </a: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</a:rPr>
              <a:t>oeste </a:t>
            </a:r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</a:rPr>
              <a:t> este</a:t>
            </a:r>
            <a:r>
              <a:rPr lang="es-ES" sz="2400" i="1" dirty="0">
                <a:solidFill>
                  <a:schemeClr val="accent1">
                    <a:lumMod val="50000"/>
                  </a:schemeClr>
                </a:solidFill>
              </a:rPr>
              <a:t>, según si el lugar está al oeste o al este del Meridiano de Greenwich.</a:t>
            </a:r>
          </a:p>
        </p:txBody>
      </p:sp>
      <p:pic>
        <p:nvPicPr>
          <p:cNvPr id="3074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08" t="24040" r="48154" b="29227"/>
          <a:stretch>
            <a:fillRect/>
          </a:stretch>
        </p:blipFill>
        <p:spPr bwMode="auto">
          <a:xfrm>
            <a:off x="7849772" y="2123322"/>
            <a:ext cx="3671668" cy="334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08702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731839"/>
            <a:ext cx="10972800" cy="1143000"/>
          </a:xfrm>
        </p:spPr>
        <p:txBody>
          <a:bodyPr/>
          <a:lstStyle/>
          <a:p>
            <a:pPr algn="ctr"/>
            <a:r>
              <a:rPr lang="es-ES" b="1" u="sng" dirty="0">
                <a:solidFill>
                  <a:srgbClr val="C00000"/>
                </a:solidFill>
              </a:rPr>
              <a:t>OBSERVAR, DESCRIBIR Y COMENTAR</a:t>
            </a:r>
          </a:p>
        </p:txBody>
      </p:sp>
      <p:pic>
        <p:nvPicPr>
          <p:cNvPr id="5122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0" t="13078" r="3078" b="20764"/>
          <a:stretch>
            <a:fillRect/>
          </a:stretch>
        </p:blipFill>
        <p:spPr bwMode="auto">
          <a:xfrm>
            <a:off x="412125" y="1782048"/>
            <a:ext cx="8937938" cy="44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9672034" y="2137893"/>
            <a:ext cx="226668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¿QUÉ SE OBSERVA EN LA IMAGEN?</a:t>
            </a:r>
          </a:p>
          <a:p>
            <a:endParaRPr lang="es-ES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¿CUÁLES SON LOS PARALELOS?</a:t>
            </a:r>
          </a:p>
          <a:p>
            <a:endParaRPr lang="es-ES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¿CUÁLES SON LOS MERIDIANOS?</a:t>
            </a:r>
          </a:p>
          <a:p>
            <a:endParaRPr lang="es-ES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ES" i="1" dirty="0">
                <a:solidFill>
                  <a:schemeClr val="accent1">
                    <a:lumMod val="50000"/>
                  </a:schemeClr>
                </a:solidFill>
              </a:rPr>
              <a:t>¿PARA QUÉ SIRVEN LAS COORDENADAS GEOGRÁFICAS?</a:t>
            </a:r>
          </a:p>
        </p:txBody>
      </p:sp>
    </p:spTree>
    <p:extLst>
      <p:ext uri="{BB962C8B-B14F-4D97-AF65-F5344CB8AC3E}">
        <p14:creationId xmlns:p14="http://schemas.microsoft.com/office/powerpoint/2010/main" xmlns="" val="4101123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411</Words>
  <Application>Microsoft Office PowerPoint</Application>
  <PresentationFormat>Personalizado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Unidad I. “Pensamiento espacial, utilizando los puntos cardinales para comprender las coordenadas geográficas. Reconocer continentes y océanos”. “LÍNEAS DE REFERENCIA”</vt:lpstr>
      <vt:lpstr>LÍNEAS DE REFERENCIA</vt:lpstr>
      <vt:lpstr>¿QUÉ SON LOS PARALELOS?</vt:lpstr>
      <vt:lpstr>Diapositiva 4</vt:lpstr>
      <vt:lpstr>  PARALELOS Y LATITUD</vt:lpstr>
      <vt:lpstr>¿QUÉ SON LOS MERIDIANOS?</vt:lpstr>
      <vt:lpstr>Diapositiva 7</vt:lpstr>
      <vt:lpstr>MERIDIANOS Y LONGITUD </vt:lpstr>
      <vt:lpstr>OBSERVAR, DESCRIBIR Y COMENTAR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¡CONOZCAMOS LAS FIGURAS GEOMÉTRICAS!</dc:title>
  <dc:creator>jaqueline fierro</dc:creator>
  <cp:lastModifiedBy>Paola mateluna rebolledo</cp:lastModifiedBy>
  <cp:revision>23</cp:revision>
  <dcterms:created xsi:type="dcterms:W3CDTF">2017-06-30T02:22:25Z</dcterms:created>
  <dcterms:modified xsi:type="dcterms:W3CDTF">2021-04-06T22:33:54Z</dcterms:modified>
</cp:coreProperties>
</file>