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8" r:id="rId4"/>
    <p:sldId id="269" r:id="rId5"/>
    <p:sldId id="266" r:id="rId6"/>
    <p:sldId id="267" r:id="rId7"/>
    <p:sldId id="270" r:id="rId8"/>
    <p:sldId id="271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504656" y="44072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Ciencias sociales 7º básico</a:t>
            </a:r>
          </a:p>
          <a:p>
            <a:r>
              <a:rPr lang="es-ES" dirty="0" smtClean="0"/>
              <a:t>Miércoles 5 de mayo, 2021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2204864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/>
              <a:t>Objetivo: Conocer las primeras civilizaciones y explicar su formación.</a:t>
            </a:r>
            <a:endParaRPr lang="es-ES" sz="4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5049300" y="5877272"/>
            <a:ext cx="391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Profesora Tamara Arias Mendoza.</a:t>
            </a:r>
          </a:p>
          <a:p>
            <a:r>
              <a:rPr lang="es-ES" dirty="0" smtClean="0"/>
              <a:t>Colegio San José de Cerrillos.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6420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865187"/>
          </a:xfrm>
        </p:spPr>
        <p:txBody>
          <a:bodyPr>
            <a:noAutofit/>
          </a:bodyPr>
          <a:lstStyle/>
          <a:p>
            <a:pPr eaLnBrk="1" hangingPunct="1"/>
            <a:r>
              <a:rPr lang="es-CL" sz="3200" b="1" dirty="0" smtClean="0">
                <a:solidFill>
                  <a:schemeClr val="tx1"/>
                </a:solidFill>
              </a:rPr>
              <a:t>¿Y EN LAS CIVILIZACIONES ANTIGUAS?</a:t>
            </a:r>
            <a:endParaRPr lang="es-ES" sz="3200" b="1" dirty="0" smtClean="0">
              <a:solidFill>
                <a:schemeClr val="tx1"/>
              </a:solidFill>
            </a:endParaRPr>
          </a:p>
        </p:txBody>
      </p:sp>
      <p:sp>
        <p:nvSpPr>
          <p:cNvPr id="5123" name="Marcador de contenido 2"/>
          <p:cNvSpPr>
            <a:spLocks noGrp="1"/>
          </p:cNvSpPr>
          <p:nvPr>
            <p:ph idx="1"/>
          </p:nvPr>
        </p:nvSpPr>
        <p:spPr>
          <a:xfrm>
            <a:off x="107504" y="1340768"/>
            <a:ext cx="8635603" cy="985837"/>
          </a:xfrm>
        </p:spPr>
        <p:txBody>
          <a:bodyPr>
            <a:normAutofit fontScale="85000" lnSpcReduction="20000"/>
          </a:bodyPr>
          <a:lstStyle/>
          <a:p>
            <a:pPr marL="0" indent="0" algn="just" eaLnBrk="1" hangingPunct="1">
              <a:buFont typeface="Arial" charset="0"/>
              <a:buNone/>
            </a:pPr>
            <a:r>
              <a:rPr lang="es-CL" dirty="0" smtClean="0"/>
              <a:t>En las sociedades antiguas encontramos materiales utilizados y organizaciones estructuradas que nos presentan a una sociedad o cultura como civilización:</a:t>
            </a:r>
          </a:p>
        </p:txBody>
      </p:sp>
      <p:sp>
        <p:nvSpPr>
          <p:cNvPr id="5" name="Flecha derecha 4"/>
          <p:cNvSpPr/>
          <p:nvPr/>
        </p:nvSpPr>
        <p:spPr>
          <a:xfrm>
            <a:off x="1827078" y="3248026"/>
            <a:ext cx="872714" cy="404813"/>
          </a:xfrm>
          <a:prstGeom prst="rightArrow">
            <a:avLst/>
          </a:prstGeom>
          <a:solidFill>
            <a:schemeClr val="tx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2699792" y="2524126"/>
            <a:ext cx="6264696" cy="1912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1.- Urbanismo (murallas, barrios y mercados).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2.- Templos (de culto religioso, adoración).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3.- Palacios (para las autoridades, poder político).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4.- Canales de regadío (explotación de la agricultura).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5.- Uso de la rueda (optimización del trabajo y el transporte).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6.- Metalurgia (fábrica e industria)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107504" y="3100388"/>
            <a:ext cx="1714500" cy="6731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b="1" dirty="0">
                <a:solidFill>
                  <a:schemeClr val="tx1"/>
                </a:solidFill>
              </a:rPr>
              <a:t>Materiales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107504" y="5380963"/>
            <a:ext cx="1714500" cy="620712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b="1" dirty="0">
                <a:solidFill>
                  <a:schemeClr val="tx1"/>
                </a:solidFill>
              </a:rPr>
              <a:t>Organizacionales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9" name="Flecha derecha 8"/>
          <p:cNvSpPr/>
          <p:nvPr/>
        </p:nvSpPr>
        <p:spPr>
          <a:xfrm>
            <a:off x="1827078" y="5555482"/>
            <a:ext cx="872714" cy="404812"/>
          </a:xfrm>
          <a:prstGeom prst="rightArrow">
            <a:avLst/>
          </a:prstGeom>
          <a:solidFill>
            <a:schemeClr val="tx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2699792" y="4710112"/>
            <a:ext cx="6264696" cy="2147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1.- Surgimiento de los Estados, gobierno central, orden jurídico (leyes) , escritura (escribas), calendario (orden estacional).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2.- Especialización y división del trabajo.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3.- Jerarquía social.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4.- Religión oficial.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5.- Desarrollo científico.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>
                <a:solidFill>
                  <a:schemeClr val="tx1"/>
                </a:solidFill>
              </a:rPr>
              <a:t>6.- Ejército profesional.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2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>
          <a:xfrm>
            <a:off x="251520" y="1"/>
            <a:ext cx="8784976" cy="1323975"/>
          </a:xfrm>
        </p:spPr>
        <p:txBody>
          <a:bodyPr>
            <a:normAutofit/>
          </a:bodyPr>
          <a:lstStyle/>
          <a:p>
            <a:pPr algn="l" eaLnBrk="1" hangingPunct="1"/>
            <a:r>
              <a:rPr lang="es-CL" sz="3600" b="1" dirty="0" smtClean="0">
                <a:solidFill>
                  <a:schemeClr val="tx1"/>
                </a:solidFill>
              </a:rPr>
              <a:t>LAS CIVILIZACIONES Y LA RELACIÓN</a:t>
            </a:r>
            <a:br>
              <a:rPr lang="es-CL" sz="3600" b="1" dirty="0" smtClean="0">
                <a:solidFill>
                  <a:schemeClr val="tx1"/>
                </a:solidFill>
              </a:rPr>
            </a:br>
            <a:r>
              <a:rPr lang="es-CL" sz="3600" b="1" dirty="0" smtClean="0">
                <a:solidFill>
                  <a:schemeClr val="tx1"/>
                </a:solidFill>
              </a:rPr>
              <a:t>ENTRE LOS INDIVIDUOS</a:t>
            </a:r>
            <a:endParaRPr lang="es-ES" sz="3600" b="1" dirty="0" smtClean="0">
              <a:solidFill>
                <a:schemeClr val="tx1"/>
              </a:solidFill>
            </a:endParaRPr>
          </a:p>
        </p:txBody>
      </p:sp>
      <p:sp>
        <p:nvSpPr>
          <p:cNvPr id="6147" name="Marcador de contenido 2"/>
          <p:cNvSpPr>
            <a:spLocks noGrp="1"/>
          </p:cNvSpPr>
          <p:nvPr>
            <p:ph idx="1"/>
          </p:nvPr>
        </p:nvSpPr>
        <p:spPr>
          <a:xfrm>
            <a:off x="120254" y="3889375"/>
            <a:ext cx="8848725" cy="2800350"/>
          </a:xfrm>
        </p:spPr>
        <p:txBody>
          <a:bodyPr>
            <a:normAutofit fontScale="85000" lnSpcReduction="10000"/>
          </a:bodyPr>
          <a:lstStyle/>
          <a:p>
            <a:pPr marL="137160" indent="0" algn="just" eaLnBrk="1" hangingPunct="1">
              <a:buNone/>
            </a:pPr>
            <a:r>
              <a:rPr lang="es-CL" sz="2200" dirty="0" smtClean="0"/>
              <a:t>- En </a:t>
            </a:r>
            <a:r>
              <a:rPr lang="es-CL" sz="2200" dirty="0" smtClean="0"/>
              <a:t>las civilizaciones antiguas, desde la perspectiva de las relaciones económicas, sociales y políticas entre individuos, existió una evolución mayor que en otras sociedades inferiores en desarrollo para la misma época.</a:t>
            </a:r>
          </a:p>
          <a:p>
            <a:pPr marL="137160" indent="0" algn="just" eaLnBrk="1" hangingPunct="1">
              <a:buNone/>
            </a:pPr>
            <a:r>
              <a:rPr lang="es-CL" sz="2200" dirty="0" smtClean="0"/>
              <a:t>- Si </a:t>
            </a:r>
            <a:r>
              <a:rPr lang="es-CL" sz="2200" dirty="0" smtClean="0"/>
              <a:t>bien la civilizaciones antiguas tienen grandes diferencias culturales unas con otras, hay que precisar que también compartieron características que las llevaron a ser el origen del proceso de muchas sociedades y culturas actuales.</a:t>
            </a:r>
          </a:p>
          <a:p>
            <a:pPr marL="137160" indent="0" algn="just" eaLnBrk="1" hangingPunct="1">
              <a:buNone/>
            </a:pPr>
            <a:r>
              <a:rPr lang="es-CL" sz="2200" dirty="0" smtClean="0"/>
              <a:t>- Las </a:t>
            </a:r>
            <a:r>
              <a:rPr lang="es-CL" sz="2200" dirty="0" smtClean="0"/>
              <a:t>civilizaciones antiguas fueron resultado de un proceso de larga data que las conformaron en las sociedades culturales que hasta el día de hoy conocemos y estudiamos.</a:t>
            </a:r>
            <a:endParaRPr lang="es-ES" sz="2200" dirty="0" smtClean="0"/>
          </a:p>
        </p:txBody>
      </p:sp>
      <p:pic>
        <p:nvPicPr>
          <p:cNvPr id="6149" name="Picture 2" descr="http://www.banrepcultural.org/sites/default/files/lablaa/revistas/credencial/octubre1992/images/image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931" y="1323976"/>
            <a:ext cx="5054204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704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194073" y="55564"/>
            <a:ext cx="8503443" cy="14319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CL" b="1" dirty="0" smtClean="0">
                <a:solidFill>
                  <a:schemeClr val="tx1"/>
                </a:solidFill>
              </a:rPr>
              <a:t>LOS PUEBLOS AGRICULTORES</a:t>
            </a:r>
            <a:br>
              <a:rPr lang="es-CL" b="1" dirty="0" smtClean="0">
                <a:solidFill>
                  <a:schemeClr val="tx1"/>
                </a:solidFill>
              </a:rPr>
            </a:br>
            <a:r>
              <a:rPr lang="es-CL" b="1" dirty="0" smtClean="0">
                <a:solidFill>
                  <a:schemeClr val="tx1"/>
                </a:solidFill>
              </a:rPr>
              <a:t>(FACTORES)</a:t>
            </a:r>
            <a:endParaRPr lang="es-ES" b="1" dirty="0" smtClean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4825" y="1806576"/>
            <a:ext cx="5731669" cy="930275"/>
          </a:xfrm>
          <a:solidFill>
            <a:schemeClr val="tx1"/>
          </a:solidFill>
        </p:spPr>
        <p:txBody>
          <a:bodyPr rtlCol="0">
            <a:normAutofit fontScale="77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CL" dirty="0" smtClean="0">
                <a:solidFill>
                  <a:schemeClr val="bg1"/>
                </a:solidFill>
              </a:rPr>
              <a:t>Muchos son los factores que inciden en el nacimiento y progreso de las civilizaciones agrícolas antiguas: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4073" y="4343401"/>
            <a:ext cx="8698706" cy="2309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400" dirty="0">
                <a:solidFill>
                  <a:schemeClr val="tx1"/>
                </a:solidFill>
              </a:rPr>
              <a:t>1.- Las sociedades antiguas y primeras civilizaciones debían proporcionar alimentos que permitieran alimentar a su población</a:t>
            </a:r>
            <a:r>
              <a:rPr lang="es-CL" sz="2400" dirty="0" smtClean="0">
                <a:solidFill>
                  <a:schemeClr val="tx1"/>
                </a:solidFill>
              </a:rPr>
              <a:t>.</a:t>
            </a:r>
            <a:endParaRPr lang="es-CL" sz="2400" dirty="0">
              <a:solidFill>
                <a:schemeClr val="tx1"/>
              </a:solidFill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400" dirty="0">
                <a:solidFill>
                  <a:schemeClr val="tx1"/>
                </a:solidFill>
              </a:rPr>
              <a:t>2.- Debían guardar parte del alimento que producían con el fin de intercambiarlos por otros productos con pueblos vecinos o aliados. Esta fue la primera forma de comercio. 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343275" y="3252788"/>
            <a:ext cx="4923235" cy="931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800" b="1">
                <a:solidFill>
                  <a:schemeClr val="bg1"/>
                </a:solidFill>
              </a:rPr>
              <a:t>La agricultura productiva y su desarrollo:</a:t>
            </a:r>
            <a:endParaRPr lang="es-CL" sz="2800" b="1" dirty="0">
              <a:solidFill>
                <a:schemeClr val="bg1"/>
              </a:solidFill>
            </a:endParaRPr>
          </a:p>
        </p:txBody>
      </p:sp>
      <p:pic>
        <p:nvPicPr>
          <p:cNvPr id="7175" name="Picture 2" descr="https://encrypted-tbn3.gstatic.com/images?q=tbn:ANd9GcTABwW18tGx5tuMXaNX3GV3anmQ-zMLeBC_MvZyPlULRySURlU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" y="2883032"/>
            <a:ext cx="240863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4" descr="http://2.bp.blogspot.com/-IQkuV4ECv48/TahHnELPMkI/AAAAAAAAAA8/TsU_8K3qXi4/s1600/econom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319214"/>
            <a:ext cx="2182416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474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 txBox="1">
            <a:spLocks/>
          </p:cNvSpPr>
          <p:nvPr/>
        </p:nvSpPr>
        <p:spPr bwMode="auto">
          <a:xfrm>
            <a:off x="180975" y="55564"/>
            <a:ext cx="8764191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defTabSz="45720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s-CL" sz="4400" b="1" dirty="0">
                <a:latin typeface="Calibri Light" pitchFamily="34" charset="0"/>
              </a:rPr>
              <a:t>LOS PUEBLOS AGRICULTORES</a:t>
            </a:r>
            <a:br>
              <a:rPr lang="es-CL" sz="4400" b="1" dirty="0">
                <a:latin typeface="Calibri Light" pitchFamily="34" charset="0"/>
              </a:rPr>
            </a:br>
            <a:r>
              <a:rPr lang="es-CL" sz="4400" b="1" dirty="0">
                <a:latin typeface="Calibri Light" pitchFamily="34" charset="0"/>
              </a:rPr>
              <a:t>(FACTORES)</a:t>
            </a:r>
            <a:endParaRPr lang="es-ES" sz="4400" b="1" dirty="0">
              <a:latin typeface="Calibri Light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80975" y="2598738"/>
            <a:ext cx="5837635" cy="4259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000" dirty="0">
                <a:solidFill>
                  <a:schemeClr val="tx1"/>
                </a:solidFill>
              </a:rPr>
              <a:t>1.- Se necesitaba la tecnología necesaria para poder controlar las inundaciones y los desbordes de los ríos para que no afectaran las ciudades y los cultivos, pero que también les permitiera conservar el agua para las épocas de sequía. </a:t>
            </a:r>
            <a:r>
              <a:rPr lang="es-CL" sz="2000" dirty="0">
                <a:solidFill>
                  <a:schemeClr val="tx1"/>
                </a:solidFill>
              </a:rPr>
              <a:t>(Los canales de regadío fueron la primera solución para esta problemática</a:t>
            </a:r>
            <a:r>
              <a:rPr lang="es-CL" sz="2000" dirty="0" smtClean="0">
                <a:solidFill>
                  <a:schemeClr val="tx1"/>
                </a:solidFill>
              </a:rPr>
              <a:t>).</a:t>
            </a:r>
            <a:endParaRPr lang="es-CL" sz="2000" dirty="0">
              <a:solidFill>
                <a:schemeClr val="tx1"/>
              </a:solidFill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000" dirty="0">
                <a:solidFill>
                  <a:schemeClr val="tx1"/>
                </a:solidFill>
              </a:rPr>
              <a:t>2.- El aprovechamiento y dominio de las aguas llevó a las sociedades antiguas a tener una mejor agricultura de cual dependían los individuos tanto para su manejo como consumo, esto favoreció la subsistencia y el desarrollo de las sociedades urbanas.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180975" y="1719264"/>
            <a:ext cx="6119217" cy="649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3200" b="1" dirty="0">
                <a:solidFill>
                  <a:schemeClr val="tx1"/>
                </a:solidFill>
              </a:rPr>
              <a:t>¡Hay que dominar las aguas!</a:t>
            </a:r>
          </a:p>
        </p:txBody>
      </p:sp>
      <p:pic>
        <p:nvPicPr>
          <p:cNvPr id="819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444" y="2938463"/>
            <a:ext cx="2727722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2365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>
          <a:xfrm>
            <a:off x="80964" y="0"/>
            <a:ext cx="9063036" cy="1335088"/>
          </a:xfrm>
        </p:spPr>
        <p:txBody>
          <a:bodyPr>
            <a:noAutofit/>
          </a:bodyPr>
          <a:lstStyle/>
          <a:p>
            <a:pPr algn="ctr" eaLnBrk="1" hangingPunct="1"/>
            <a:r>
              <a:rPr lang="es-CL" sz="2800" b="1" dirty="0" smtClean="0">
                <a:solidFill>
                  <a:schemeClr val="tx1"/>
                </a:solidFill>
              </a:rPr>
              <a:t>LAS CIVILIZACIONES Y EL PODER POLÍTICO,</a:t>
            </a:r>
            <a:br>
              <a:rPr lang="es-CL" sz="2800" b="1" dirty="0" smtClean="0">
                <a:solidFill>
                  <a:schemeClr val="tx1"/>
                </a:solidFill>
              </a:rPr>
            </a:br>
            <a:r>
              <a:rPr lang="es-CL" sz="2800" b="1" dirty="0" smtClean="0">
                <a:solidFill>
                  <a:schemeClr val="tx1"/>
                </a:solidFill>
              </a:rPr>
              <a:t>ÚNICO Y CENTRALIZADO</a:t>
            </a:r>
            <a:endParaRPr lang="es-ES" sz="2800" b="1" dirty="0" smtClean="0">
              <a:solidFill>
                <a:schemeClr val="tx1"/>
              </a:solidFill>
            </a:endParaRPr>
          </a:p>
        </p:txBody>
      </p:sp>
      <p:sp>
        <p:nvSpPr>
          <p:cNvPr id="9219" name="Marcador de contenido 2"/>
          <p:cNvSpPr>
            <a:spLocks noGrp="1"/>
          </p:cNvSpPr>
          <p:nvPr>
            <p:ph idx="1"/>
          </p:nvPr>
        </p:nvSpPr>
        <p:spPr>
          <a:xfrm>
            <a:off x="80963" y="3284539"/>
            <a:ext cx="8870156" cy="3476625"/>
          </a:xfrm>
        </p:spPr>
        <p:txBody>
          <a:bodyPr>
            <a:normAutofit fontScale="92500" lnSpcReduction="20000"/>
          </a:bodyPr>
          <a:lstStyle/>
          <a:p>
            <a:pPr marL="137160" indent="0" algn="just" eaLnBrk="1" hangingPunct="1">
              <a:buNone/>
            </a:pPr>
            <a:r>
              <a:rPr lang="es-CL" sz="2000" dirty="0" smtClean="0"/>
              <a:t>- Con </a:t>
            </a:r>
            <a:r>
              <a:rPr lang="es-CL" sz="2000" dirty="0" smtClean="0"/>
              <a:t>el nacimiento del Estado, el poder político se centro en una sola persona.</a:t>
            </a:r>
          </a:p>
          <a:p>
            <a:pPr marL="137160" indent="0" algn="just" eaLnBrk="1" hangingPunct="1">
              <a:buNone/>
            </a:pPr>
            <a:r>
              <a:rPr lang="es-CL" sz="2000" dirty="0" smtClean="0"/>
              <a:t>- La </a:t>
            </a:r>
            <a:r>
              <a:rPr lang="es-CL" sz="2000" dirty="0" smtClean="0"/>
              <a:t>autoridad quedó investida así de poderes políticos, religiosos, administrativos y militares.</a:t>
            </a:r>
          </a:p>
          <a:p>
            <a:pPr marL="137160" indent="0" algn="just" eaLnBrk="1" hangingPunct="1">
              <a:buNone/>
            </a:pPr>
            <a:r>
              <a:rPr lang="es-CL" sz="2000" dirty="0" smtClean="0"/>
              <a:t>- La </a:t>
            </a:r>
            <a:r>
              <a:rPr lang="es-CL" sz="2000" dirty="0" smtClean="0"/>
              <a:t>asociación entre el poder político y el religioso llevó a que se cumplieran labores complementarias como la “dominación sobre la población”.</a:t>
            </a:r>
          </a:p>
          <a:p>
            <a:pPr marL="137160" indent="0" algn="just" eaLnBrk="1" hangingPunct="1">
              <a:buNone/>
            </a:pPr>
            <a:r>
              <a:rPr lang="es-CL" sz="2000" dirty="0" smtClean="0"/>
              <a:t>- Las </a:t>
            </a:r>
            <a:r>
              <a:rPr lang="es-CL" sz="2000" dirty="0" smtClean="0"/>
              <a:t>altas capas de poder de la sociedad, llámese a este monarca, emperador o rey, por intermedio de la religión controló a la población.</a:t>
            </a:r>
          </a:p>
          <a:p>
            <a:pPr marL="137160" indent="0" algn="just" eaLnBrk="1" hangingPunct="1">
              <a:buNone/>
            </a:pPr>
            <a:r>
              <a:rPr lang="es-CL" sz="2000" dirty="0" smtClean="0"/>
              <a:t>- La </a:t>
            </a:r>
            <a:r>
              <a:rPr lang="es-CL" sz="2000" dirty="0" smtClean="0"/>
              <a:t>“burocracia” o “burócratas” fueron los que cumplieron las tareas del Estado en variados ámbitos, así como la comunicación permitió el dominio sobre las masas.</a:t>
            </a:r>
          </a:p>
          <a:p>
            <a:pPr marL="137160" indent="0" algn="just" eaLnBrk="1" hangingPunct="1">
              <a:buNone/>
            </a:pPr>
            <a:r>
              <a:rPr lang="es-CL" sz="2000" dirty="0" smtClean="0"/>
              <a:t>- Finalmente </a:t>
            </a:r>
            <a:r>
              <a:rPr lang="es-CL" sz="2000" dirty="0" smtClean="0"/>
              <a:t>con la invención de la escritura se puedo dejar registro de las resoluciones y compromisos de los hombres para con el Estado, principalmente en temas religiosos y de orden jurídicos.</a:t>
            </a:r>
            <a:endParaRPr lang="es-ES" sz="2000" dirty="0" smtClean="0"/>
          </a:p>
        </p:txBody>
      </p:sp>
      <p:pic>
        <p:nvPicPr>
          <p:cNvPr id="9221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1274763"/>
            <a:ext cx="1426369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301750"/>
            <a:ext cx="1426369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2" descr="http://image.slidesharecdn.com/surgimientodelasprimerascivilizaciones-100808194109-phpapp02/95/surgimiento-de-las-primeras-civilizaciones-1-728.jpg?cb=12812969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72" t="18512" r="6293" b="41696"/>
          <a:stretch>
            <a:fillRect/>
          </a:stretch>
        </p:blipFill>
        <p:spPr bwMode="auto">
          <a:xfrm>
            <a:off x="3090862" y="1274763"/>
            <a:ext cx="1425179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4" descr="http://image.slidesharecdn.com/surgimientodelasprimerascivilizaciones-100808194109-phpapp02/95/surgimiento-de-las-primeras-civilizaciones-1-728.jpg?cb=12812969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8" t="63857" r="66849" b="3061"/>
          <a:stretch>
            <a:fillRect/>
          </a:stretch>
        </p:blipFill>
        <p:spPr bwMode="auto">
          <a:xfrm>
            <a:off x="4611291" y="1284288"/>
            <a:ext cx="1398984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6" descr="http://image.slidesharecdn.com/surgimientodelasprimerascivilizaciones-100808194109-phpapp02/95/surgimiento-de-las-primeras-civilizaciones-1-728.jpg?cb=12812969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6" t="59924" r="32664" b="1672"/>
          <a:stretch>
            <a:fillRect/>
          </a:stretch>
        </p:blipFill>
        <p:spPr bwMode="auto">
          <a:xfrm>
            <a:off x="6093619" y="1270001"/>
            <a:ext cx="139898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8" descr="http://image.slidesharecdn.com/surgimientodelasprimerascivilizaciones-100808194109-phpapp02/95/surgimiento-de-las-primeras-civilizaciones-1-728.jpg?cb=12812969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70" t="60849" r="3690" b="4218"/>
          <a:stretch>
            <a:fillRect/>
          </a:stretch>
        </p:blipFill>
        <p:spPr bwMode="auto">
          <a:xfrm>
            <a:off x="7568804" y="1270001"/>
            <a:ext cx="1398984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926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s-CL" sz="3600" b="1" dirty="0" smtClean="0">
                <a:solidFill>
                  <a:schemeClr val="tx1"/>
                </a:solidFill>
              </a:rPr>
              <a:t>PRIMERAS CIVILIZACIONES Y SUS CARACTERÍSTICAS</a:t>
            </a:r>
            <a:endParaRPr lang="es-ES" sz="3600" b="1" dirty="0" smtClean="0">
              <a:solidFill>
                <a:schemeClr val="tx1"/>
              </a:solidFill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3789760" y="3536950"/>
            <a:ext cx="1858565" cy="1152525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800" b="1" dirty="0">
                <a:solidFill>
                  <a:schemeClr val="tx1"/>
                </a:solidFill>
              </a:rPr>
              <a:t>Primeras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800" b="1" dirty="0">
                <a:solidFill>
                  <a:schemeClr val="tx1"/>
                </a:solidFill>
              </a:rPr>
              <a:t>Civilizaciones</a:t>
            </a:r>
            <a:endParaRPr lang="es-ES" sz="2800" b="1" dirty="0">
              <a:solidFill>
                <a:schemeClr val="tx1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227727" y="1925638"/>
            <a:ext cx="2475310" cy="95091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Su sustento fue agrícola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y ganadero.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27727" y="3005138"/>
            <a:ext cx="2475310" cy="1287958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Concentraron el poder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político en su gobernante.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07504" y="4540250"/>
            <a:ext cx="2537193" cy="204946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tx1"/>
                </a:solidFill>
              </a:rPr>
              <a:t>Fueron sociedades con un gran desarrollo científico, especialmente en astronomía, matemática y medicina.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3246398" y="1690688"/>
            <a:ext cx="2744827" cy="118586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Se desarrollaron en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torno a importantes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centros urbanos.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3393281" y="5157193"/>
            <a:ext cx="5571207" cy="143252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Construyeron numerosos canales de regadío y embalses con el fin de dotar de agua a sus cosechas, lo que favoreció el desarrollo de una autoridad centralizada con capacidad de mandar.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6334125" y="1379265"/>
            <a:ext cx="2809875" cy="153578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Destacaron por su arquitectura monumental, asociada al poder político y religioso.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6334125" y="3206750"/>
            <a:ext cx="2484835" cy="1389063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Desarrollaron sociedades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</a:rPr>
              <a:t>jerarquizadas y esclavistas.</a:t>
            </a:r>
          </a:p>
        </p:txBody>
      </p:sp>
      <p:cxnSp>
        <p:nvCxnSpPr>
          <p:cNvPr id="13" name="Conector recto de flecha 12"/>
          <p:cNvCxnSpPr>
            <a:stCxn id="4" idx="0"/>
            <a:endCxn id="8" idx="2"/>
          </p:cNvCxnSpPr>
          <p:nvPr/>
        </p:nvCxnSpPr>
        <p:spPr>
          <a:xfrm flipH="1" flipV="1">
            <a:off x="4618812" y="2876550"/>
            <a:ext cx="100231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endCxn id="10" idx="1"/>
          </p:cNvCxnSpPr>
          <p:nvPr/>
        </p:nvCxnSpPr>
        <p:spPr>
          <a:xfrm flipV="1">
            <a:off x="5648325" y="2147156"/>
            <a:ext cx="685800" cy="1618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stCxn id="4" idx="3"/>
            <a:endCxn id="11" idx="1"/>
          </p:cNvCxnSpPr>
          <p:nvPr/>
        </p:nvCxnSpPr>
        <p:spPr>
          <a:xfrm flipV="1">
            <a:off x="5648325" y="3901282"/>
            <a:ext cx="685800" cy="211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>
            <a:stCxn id="4" idx="2"/>
            <a:endCxn id="9" idx="0"/>
          </p:cNvCxnSpPr>
          <p:nvPr/>
        </p:nvCxnSpPr>
        <p:spPr>
          <a:xfrm>
            <a:off x="4719043" y="4689475"/>
            <a:ext cx="1459842" cy="467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>
            <a:stCxn id="4" idx="1"/>
            <a:endCxn id="6" idx="3"/>
          </p:cNvCxnSpPr>
          <p:nvPr/>
        </p:nvCxnSpPr>
        <p:spPr>
          <a:xfrm flipH="1" flipV="1">
            <a:off x="2703037" y="3649117"/>
            <a:ext cx="1086723" cy="4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endCxn id="5" idx="3"/>
          </p:cNvCxnSpPr>
          <p:nvPr/>
        </p:nvCxnSpPr>
        <p:spPr>
          <a:xfrm flipH="1" flipV="1">
            <a:off x="2703037" y="2401094"/>
            <a:ext cx="924798" cy="1027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>
            <a:stCxn id="9" idx="1"/>
            <a:endCxn id="7" idx="3"/>
          </p:cNvCxnSpPr>
          <p:nvPr/>
        </p:nvCxnSpPr>
        <p:spPr>
          <a:xfrm flipH="1" flipV="1">
            <a:off x="2644697" y="5564982"/>
            <a:ext cx="748584" cy="308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944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title"/>
          </p:nvPr>
        </p:nvSpPr>
        <p:spPr>
          <a:xfrm>
            <a:off x="467544" y="73025"/>
            <a:ext cx="8496944" cy="156368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CL" b="1" dirty="0" smtClean="0">
                <a:solidFill>
                  <a:schemeClr val="tx1"/>
                </a:solidFill>
              </a:rPr>
              <a:t>¿QUÉ ES UNA CIVILIZACIÓN?</a:t>
            </a:r>
            <a:br>
              <a:rPr lang="es-CL" b="1" dirty="0" smtClean="0">
                <a:solidFill>
                  <a:schemeClr val="tx1"/>
                </a:solidFill>
              </a:rPr>
            </a:br>
            <a:r>
              <a:rPr lang="es-CL" b="1" dirty="0" smtClean="0">
                <a:solidFill>
                  <a:schemeClr val="tx1"/>
                </a:solidFill>
              </a:rPr>
              <a:t>“VARIACIÓN DE CONCEPTOS”</a:t>
            </a:r>
            <a:endParaRPr lang="es-ES" b="1" dirty="0" smtClean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104" y="4500564"/>
            <a:ext cx="8897540" cy="2236787"/>
          </a:xfrm>
        </p:spPr>
        <p:txBody>
          <a:bodyPr rtlCol="0">
            <a:normAutofit fontScale="9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200" dirty="0" smtClean="0"/>
              <a:t>Conjunto</a:t>
            </a:r>
            <a:r>
              <a:rPr lang="es-ES" sz="2200" dirty="0"/>
              <a:t> de costumbres, saberes y artes propio de una sociedad </a:t>
            </a:r>
            <a:r>
              <a:rPr lang="es-ES" sz="2200" dirty="0" smtClean="0"/>
              <a:t>humana.  Progreso</a:t>
            </a:r>
            <a:r>
              <a:rPr lang="es-ES" sz="2200" dirty="0"/>
              <a:t> material, social, cultural y político propio de </a:t>
            </a:r>
            <a:r>
              <a:rPr lang="es-ES" sz="2200" dirty="0" smtClean="0"/>
              <a:t>las sociedades</a:t>
            </a:r>
            <a:r>
              <a:rPr lang="es-ES" sz="2200" dirty="0"/>
              <a:t> más avanzadas</a:t>
            </a:r>
            <a:r>
              <a:rPr lang="es-ES" sz="2200" dirty="0" smtClean="0"/>
              <a:t>. (Según las Real Academia Española).</a:t>
            </a:r>
            <a:endParaRPr lang="es-ES" sz="2200" dirty="0"/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CL" sz="2200" dirty="0" smtClean="0"/>
              <a:t>También podemos </a:t>
            </a:r>
            <a:r>
              <a:rPr lang="es-CL" sz="2200" dirty="0"/>
              <a:t>definir civilización como estado o etapa en la cual distintas culturas y sociedades humanas, llegaron a un nivel de desarrollo elevado de sus organizaciones y expresiones simbólicas, arquitectónicas y religiosas, además de una gran evolución de sus ciudades y centros urbanos.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sz="2200" dirty="0"/>
          </a:p>
        </p:txBody>
      </p:sp>
      <p:pic>
        <p:nvPicPr>
          <p:cNvPr id="3077" name="Picture 4" descr="http://www.revistacaos.com/wp-content/uploads/cache/139_BnHo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153" y="1636714"/>
            <a:ext cx="5775722" cy="271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80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4145" y="404664"/>
            <a:ext cx="8507288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400" b="1" dirty="0" smtClean="0">
                <a:solidFill>
                  <a:schemeClr val="tx1"/>
                </a:solidFill>
              </a:rPr>
              <a:t>Civilizaciones FLUVIALES</a:t>
            </a:r>
            <a:endParaRPr lang="es-CL" sz="4400" b="1" dirty="0">
              <a:solidFill>
                <a:schemeClr val="tx1"/>
              </a:solidFill>
            </a:endParaRP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179512" y="1556792"/>
            <a:ext cx="8314630" cy="649287"/>
          </a:xfrm>
        </p:spPr>
        <p:txBody>
          <a:bodyPr>
            <a:normAutofit lnSpcReduction="10000"/>
          </a:bodyPr>
          <a:lstStyle/>
          <a:p>
            <a:pPr marL="0" indent="0" algn="just">
              <a:buFont typeface="Wingdings 2" pitchFamily="18" charset="2"/>
              <a:buNone/>
            </a:pPr>
            <a:r>
              <a:rPr lang="es-CL" sz="2000" b="1" dirty="0" smtClean="0"/>
              <a:t>Las primeras civilizaciones de la historia se desarrollaron entre los años 4.000 y 2.000 a.C. en Mesopotamia, Egipto, India, y China.</a:t>
            </a:r>
          </a:p>
        </p:txBody>
      </p:sp>
      <p:pic>
        <p:nvPicPr>
          <p:cNvPr id="14341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842493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309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620713"/>
            <a:ext cx="8784976" cy="122396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000" dirty="0" smtClean="0">
                <a:solidFill>
                  <a:schemeClr val="tx1"/>
                </a:solidFill>
              </a:rPr>
              <a:t>¿POR QUÉ SE DENOMINAN Civilizaciones FLUVIALES?</a:t>
            </a:r>
            <a:endParaRPr lang="es-CL" sz="4000" dirty="0">
              <a:solidFill>
                <a:schemeClr val="tx1"/>
              </a:solidFill>
            </a:endParaRPr>
          </a:p>
        </p:txBody>
      </p:sp>
      <p:sp>
        <p:nvSpPr>
          <p:cNvPr id="15363" name="4 Marcador de contenido"/>
          <p:cNvSpPr>
            <a:spLocks noGrp="1"/>
          </p:cNvSpPr>
          <p:nvPr>
            <p:ph idx="1"/>
          </p:nvPr>
        </p:nvSpPr>
        <p:spPr>
          <a:xfrm>
            <a:off x="107504" y="1989138"/>
            <a:ext cx="8856984" cy="273526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CL" b="1" dirty="0" smtClean="0"/>
              <a:t>Se conocen como civilizaciones fluviales porque desarrollaron la agricultura y se formaron a orilla de grandes ríos.</a:t>
            </a:r>
          </a:p>
          <a:p>
            <a:pPr algn="just">
              <a:buSzPct val="50000"/>
              <a:buFont typeface="Arial" charset="0"/>
              <a:buChar char="•"/>
            </a:pPr>
            <a:r>
              <a:rPr lang="es-CL" b="1" dirty="0" smtClean="0"/>
              <a:t>Mesopotamia: Ríos Tigris y Éufrates.</a:t>
            </a:r>
          </a:p>
          <a:p>
            <a:pPr algn="just">
              <a:buSzPct val="50000"/>
              <a:buFont typeface="Arial" charset="0"/>
              <a:buChar char="•"/>
            </a:pPr>
            <a:r>
              <a:rPr lang="es-CL" b="1" dirty="0" smtClean="0"/>
              <a:t>Egipto: Río Nilo.</a:t>
            </a:r>
          </a:p>
          <a:p>
            <a:pPr algn="just">
              <a:buSzPct val="50000"/>
              <a:buFont typeface="Arial" charset="0"/>
              <a:buChar char="•"/>
            </a:pPr>
            <a:r>
              <a:rPr lang="es-CL" b="1" dirty="0" smtClean="0"/>
              <a:t>India: Río Indo.</a:t>
            </a:r>
          </a:p>
          <a:p>
            <a:pPr algn="just">
              <a:buSzPct val="50000"/>
              <a:buFont typeface="Arial" charset="0"/>
              <a:buChar char="•"/>
            </a:pPr>
            <a:r>
              <a:rPr lang="es-CL" b="1" dirty="0" smtClean="0"/>
              <a:t>China:  Ríos Amarillo (</a:t>
            </a:r>
            <a:r>
              <a:rPr lang="es-CL" b="1" dirty="0" err="1" smtClean="0"/>
              <a:t>Huang-ho</a:t>
            </a:r>
            <a:r>
              <a:rPr lang="es-CL" b="1" dirty="0" smtClean="0"/>
              <a:t>) y Azul (Yangtsé).</a:t>
            </a:r>
          </a:p>
        </p:txBody>
      </p:sp>
      <p:pic>
        <p:nvPicPr>
          <p:cNvPr id="15365" name="Picture 6" descr="http://2.bp.blogspot.com/-l0f_5fQLiXE/TbRVpL1CKaI/AAAAAAAAALM/8ilUGfcDCNY/s1600/image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4797425"/>
            <a:ext cx="7989888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268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400" b="1" dirty="0" smtClean="0">
                <a:solidFill>
                  <a:schemeClr val="tx1"/>
                </a:solidFill>
              </a:rPr>
              <a:t>REVOLUCIÓN NEOLÍTICA</a:t>
            </a:r>
            <a:endParaRPr lang="es-CL" sz="4400" b="1" dirty="0">
              <a:solidFill>
                <a:schemeClr val="tx1"/>
              </a:solidFill>
            </a:endParaRP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4572000" y="2701925"/>
            <a:ext cx="4013200" cy="3630613"/>
          </a:xfrm>
        </p:spPr>
        <p:txBody>
          <a:bodyPr rtlCol="0">
            <a:normAutofit/>
          </a:bodyPr>
          <a:lstStyle/>
          <a:p>
            <a:pPr marL="306000" indent="-306000" algn="just" fontAlgn="auto">
              <a:defRPr/>
            </a:pPr>
            <a:r>
              <a:rPr lang="es-CL" sz="2400" dirty="0" smtClean="0"/>
              <a:t>Revolución Neolítica:</a:t>
            </a:r>
          </a:p>
          <a:p>
            <a:pPr marL="306000" indent="-306000" algn="just" fontAlgn="auto">
              <a:buSzPct val="45000"/>
              <a:buFont typeface="Arial" panose="020B0604020202020204" pitchFamily="34" charset="0"/>
              <a:buChar char="•"/>
              <a:defRPr/>
            </a:pPr>
            <a:r>
              <a:rPr lang="es-CL" sz="2400" dirty="0" smtClean="0"/>
              <a:t>modo de vida sedentario.</a:t>
            </a:r>
          </a:p>
          <a:p>
            <a:pPr marL="306000" indent="-306000" algn="just" fontAlgn="auto">
              <a:buSzPct val="45000"/>
              <a:buFont typeface="Arial" panose="020B0604020202020204" pitchFamily="34" charset="0"/>
              <a:buChar char="•"/>
              <a:defRPr/>
            </a:pPr>
            <a:r>
              <a:rPr lang="es-CL" sz="2400" dirty="0" smtClean="0"/>
              <a:t>aumento de población.</a:t>
            </a:r>
          </a:p>
          <a:p>
            <a:pPr marL="306000" indent="-306000" algn="just" fontAlgn="auto">
              <a:buSzPct val="45000"/>
              <a:buFont typeface="Arial" panose="020B0604020202020204" pitchFamily="34" charset="0"/>
              <a:buChar char="•"/>
              <a:defRPr/>
            </a:pPr>
            <a:r>
              <a:rPr lang="es-CL" sz="2400" dirty="0" smtClean="0"/>
              <a:t>producción de excedentes agrícolas.</a:t>
            </a:r>
          </a:p>
          <a:p>
            <a:pPr marL="306000" indent="-306000" algn="just" fontAlgn="auto">
              <a:buSzPct val="45000"/>
              <a:buFont typeface="Arial" panose="020B0604020202020204" pitchFamily="34" charset="0"/>
              <a:buChar char="•"/>
              <a:defRPr/>
            </a:pPr>
            <a:r>
              <a:rPr lang="es-CL" sz="2400" dirty="0" smtClean="0"/>
              <a:t>intercambio comercial.</a:t>
            </a:r>
          </a:p>
          <a:p>
            <a:pPr marL="306000" indent="-306000" algn="just" fontAlgn="auto">
              <a:buSzPct val="45000"/>
              <a:buFont typeface="Arial" panose="020B0604020202020204" pitchFamily="34" charset="0"/>
              <a:buChar char="•"/>
              <a:defRPr/>
            </a:pPr>
            <a:r>
              <a:rPr lang="es-CL" sz="2400" dirty="0" smtClean="0"/>
              <a:t>formación de ciudades con miles de habitantes.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2701925"/>
            <a:ext cx="3990975" cy="363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968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4096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000" b="1" dirty="0" smtClean="0">
                <a:solidFill>
                  <a:schemeClr val="tx1"/>
                </a:solidFill>
              </a:rPr>
              <a:t>ALGUNOS ASPECTOS DE LAS Primeras Civilizaciones </a:t>
            </a:r>
            <a:endParaRPr lang="es-CL" sz="4000" b="1" dirty="0">
              <a:solidFill>
                <a:schemeClr val="tx1"/>
              </a:solidFill>
            </a:endParaRPr>
          </a:p>
        </p:txBody>
      </p:sp>
      <p:sp>
        <p:nvSpPr>
          <p:cNvPr id="13315" name="4 Marcador de contenido"/>
          <p:cNvSpPr>
            <a:spLocks noGrp="1"/>
          </p:cNvSpPr>
          <p:nvPr>
            <p:ph idx="1"/>
          </p:nvPr>
        </p:nvSpPr>
        <p:spPr>
          <a:xfrm>
            <a:off x="581025" y="2349500"/>
            <a:ext cx="3846513" cy="3816350"/>
          </a:xfrm>
        </p:spPr>
        <p:txBody>
          <a:bodyPr/>
          <a:lstStyle/>
          <a:p>
            <a:r>
              <a:rPr lang="es-CL" sz="2400" dirty="0" smtClean="0"/>
              <a:t>Sociedades más complejas.</a:t>
            </a:r>
          </a:p>
          <a:p>
            <a:r>
              <a:rPr lang="es-CL" sz="2400" dirty="0" smtClean="0"/>
              <a:t>Formación de Estados.</a:t>
            </a:r>
          </a:p>
          <a:p>
            <a:r>
              <a:rPr lang="es-CL" sz="2400" dirty="0" smtClean="0"/>
              <a:t>Desarrollo de la escritura.</a:t>
            </a:r>
          </a:p>
          <a:p>
            <a:r>
              <a:rPr lang="es-CL" sz="2400" dirty="0" smtClean="0"/>
              <a:t>Leyes para regular la convivencia.</a:t>
            </a:r>
          </a:p>
          <a:p>
            <a:pPr algn="just">
              <a:buFont typeface="Wingdings 3" pitchFamily="18" charset="2"/>
              <a:buNone/>
            </a:pPr>
            <a:endParaRPr lang="es-CL" sz="2400" dirty="0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9" t="4842" r="8029"/>
          <a:stretch>
            <a:fillRect/>
          </a:stretch>
        </p:blipFill>
        <p:spPr bwMode="auto">
          <a:xfrm>
            <a:off x="4572000" y="2349500"/>
            <a:ext cx="3998913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444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025" y="687388"/>
            <a:ext cx="7989888" cy="12096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000" dirty="0" smtClean="0">
                <a:solidFill>
                  <a:schemeClr val="tx1"/>
                </a:solidFill>
              </a:rPr>
              <a:t>Las sociedades y la economía</a:t>
            </a:r>
            <a:endParaRPr lang="es-CL" sz="4000" dirty="0">
              <a:solidFill>
                <a:schemeClr val="tx1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2133600"/>
            <a:ext cx="3395663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446588"/>
            <a:ext cx="338455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581025" y="4716463"/>
            <a:ext cx="3395663" cy="1808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buSzPct val="50000"/>
              <a:buFont typeface="Wingdings" panose="05000000000000000000" pitchFamily="2" charset="2"/>
              <a:buChar char="§"/>
              <a:defRPr/>
            </a:pPr>
            <a:r>
              <a:rPr lang="es-CL" sz="2000" dirty="0"/>
              <a:t> </a:t>
            </a:r>
            <a:r>
              <a:rPr lang="es-CL" sz="2000" b="1" dirty="0">
                <a:solidFill>
                  <a:schemeClr val="tx1"/>
                </a:solidFill>
              </a:rPr>
              <a:t>Base económica agrícola.</a:t>
            </a:r>
          </a:p>
          <a:p>
            <a:pPr algn="just">
              <a:buSzPct val="50000"/>
              <a:buFont typeface="Wingdings" panose="05000000000000000000" pitchFamily="2" charset="2"/>
              <a:buChar char="§"/>
              <a:defRPr/>
            </a:pPr>
            <a:r>
              <a:rPr lang="es-CL" sz="2000" b="1" dirty="0">
                <a:solidFill>
                  <a:schemeClr val="tx1"/>
                </a:solidFill>
              </a:rPr>
              <a:t> Carácter urbano: centros ceremoniales, administrativos y comerciales.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929188" y="2133600"/>
            <a:ext cx="3384550" cy="2078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buSzPct val="50000"/>
              <a:buFont typeface="Wingdings" panose="05000000000000000000" pitchFamily="2" charset="2"/>
              <a:buChar char="§"/>
              <a:defRPr/>
            </a:pPr>
            <a:r>
              <a:rPr lang="es-CL" dirty="0">
                <a:solidFill>
                  <a:schemeClr val="tx1"/>
                </a:solidFill>
              </a:rPr>
              <a:t> </a:t>
            </a:r>
            <a:r>
              <a:rPr lang="es-CL" b="1" dirty="0">
                <a:solidFill>
                  <a:schemeClr val="tx1"/>
                </a:solidFill>
              </a:rPr>
              <a:t>Comerciales: basado en el trueque.</a:t>
            </a:r>
          </a:p>
          <a:p>
            <a:pPr algn="just" eaLnBrk="1" hangingPunct="1">
              <a:buSzPct val="50000"/>
              <a:buFont typeface="Wingdings" panose="05000000000000000000" pitchFamily="2" charset="2"/>
              <a:buChar char="§"/>
              <a:defRPr/>
            </a:pPr>
            <a:r>
              <a:rPr lang="es-CL" b="1" dirty="0">
                <a:solidFill>
                  <a:schemeClr val="tx1"/>
                </a:solidFill>
              </a:rPr>
              <a:t> Ciudades-estados.</a:t>
            </a:r>
          </a:p>
          <a:p>
            <a:pPr algn="just" eaLnBrk="1" hangingPunct="1">
              <a:buSzPct val="50000"/>
              <a:buFont typeface="Wingdings" panose="05000000000000000000" pitchFamily="2" charset="2"/>
              <a:buChar char="§"/>
              <a:defRPr/>
            </a:pPr>
            <a:r>
              <a:rPr lang="es-CL" b="1" dirty="0">
                <a:solidFill>
                  <a:schemeClr val="tx1"/>
                </a:solidFill>
              </a:rPr>
              <a:t> Muchas veces ciudades amuralladas.</a:t>
            </a:r>
          </a:p>
        </p:txBody>
      </p:sp>
    </p:spTree>
    <p:extLst>
      <p:ext uri="{BB962C8B-B14F-4D97-AF65-F5344CB8AC3E}">
        <p14:creationId xmlns:p14="http://schemas.microsoft.com/office/powerpoint/2010/main" val="192477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2 Marcador de contenido"/>
          <p:cNvSpPr>
            <a:spLocks noGrp="1"/>
          </p:cNvSpPr>
          <p:nvPr>
            <p:ph idx="1"/>
          </p:nvPr>
        </p:nvSpPr>
        <p:spPr>
          <a:xfrm>
            <a:off x="0" y="2564904"/>
            <a:ext cx="8964488" cy="4080346"/>
          </a:xfrm>
        </p:spPr>
        <p:txBody>
          <a:bodyPr>
            <a:normAutofit fontScale="70000" lnSpcReduction="20000"/>
          </a:bodyPr>
          <a:lstStyle/>
          <a:p>
            <a:pPr algn="just">
              <a:buSzPct val="50000"/>
              <a:buFont typeface="Wingdings" pitchFamily="2" charset="2"/>
              <a:buChar char="§"/>
            </a:pPr>
            <a:r>
              <a:rPr lang="es-CL" b="1" dirty="0" smtClean="0"/>
              <a:t>Estado como sistema de organización política de carácter teocrático.</a:t>
            </a:r>
          </a:p>
          <a:p>
            <a:pPr algn="just">
              <a:buSzPct val="50000"/>
              <a:buFont typeface="Wingdings" pitchFamily="2" charset="2"/>
              <a:buChar char="§"/>
            </a:pPr>
            <a:r>
              <a:rPr lang="es-CL" b="1" dirty="0" smtClean="0"/>
              <a:t>Fuerte poder político, que se concentró en un rey, quien dictaba las leyes, cumplía funciones religiosas, mandaba al ejército y administraba .</a:t>
            </a:r>
          </a:p>
          <a:p>
            <a:pPr algn="just">
              <a:buSzPct val="50000"/>
              <a:buFont typeface="Wingdings" pitchFamily="2" charset="2"/>
              <a:buChar char="§"/>
            </a:pPr>
            <a:r>
              <a:rPr lang="es-CL" b="1" dirty="0" smtClean="0"/>
              <a:t>Grandes imperios: fortalecimiento del poder real y expansión. </a:t>
            </a:r>
          </a:p>
          <a:p>
            <a:pPr algn="just">
              <a:buSzPct val="50000"/>
              <a:buFont typeface="Wingdings" pitchFamily="2" charset="2"/>
              <a:buChar char="§"/>
            </a:pPr>
            <a:r>
              <a:rPr lang="es-CL" b="1" dirty="0" smtClean="0"/>
              <a:t>Ampliación de territorios  trajo consigo la necesidad de crear una estructura estatal capaz de asegurar el dominio del rey.</a:t>
            </a:r>
          </a:p>
          <a:p>
            <a:pPr algn="just">
              <a:buSzPct val="50000"/>
              <a:buFont typeface="Wingdings" pitchFamily="2" charset="2"/>
              <a:buChar char="§"/>
            </a:pPr>
            <a:r>
              <a:rPr lang="es-CL" b="1" dirty="0" smtClean="0"/>
              <a:t>Surgen los gobernadores que cumplían funciones  administrativas  y militares en las regiones más lejanas, funcionarios que sabían leer, escribir y contar, por lo que recaudaban impuestos: mandarines en China, escribas en Mesopotamia y Egipto.</a:t>
            </a:r>
          </a:p>
          <a:p>
            <a:pPr algn="just">
              <a:buSzPct val="50000"/>
              <a:buFont typeface="Wingdings" pitchFamily="2" charset="2"/>
              <a:buChar char="§"/>
            </a:pPr>
            <a:r>
              <a:rPr lang="es-CL" b="1" dirty="0" smtClean="0"/>
              <a:t>Sociedades muy jerarquizadas: dos grupos bien diferenciados según sus funciones y privilegios; una minoría propietaria de la tierra y riquezas que desempeñaban los cargos públicos, y el otro, la mayoría sometida, dedicada a las labores agrícolas, etc.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" t="4396" r="6972" b="5544"/>
          <a:stretch>
            <a:fillRect/>
          </a:stretch>
        </p:blipFill>
        <p:spPr bwMode="auto">
          <a:xfrm>
            <a:off x="-11308" y="332656"/>
            <a:ext cx="4810125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9"/>
          <a:stretch>
            <a:fillRect/>
          </a:stretch>
        </p:blipFill>
        <p:spPr bwMode="auto">
          <a:xfrm>
            <a:off x="4798817" y="323207"/>
            <a:ext cx="4356100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169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631" y="1098154"/>
            <a:ext cx="1785938" cy="3625452"/>
          </a:xfrm>
          <a:solidFill>
            <a:srgbClr val="C00000"/>
          </a:solidFill>
          <a:ln w="381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que definen el concepto de 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civilización</a:t>
            </a:r>
            <a:endParaRPr lang="es-E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2495130" y="184589"/>
            <a:ext cx="6480720" cy="9017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" b="1" dirty="0">
                <a:solidFill>
                  <a:schemeClr val="tx1"/>
                </a:solidFill>
              </a:rPr>
              <a:t>1. Una sociedad urbanizada con existencia de nuevas instituciones y pautas sociales que hagan posibles esta forma de vida. Aparece la estratificación social.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483769" y="1086290"/>
            <a:ext cx="6480719" cy="13031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" b="1" dirty="0">
                <a:solidFill>
                  <a:schemeClr val="tx1"/>
                </a:solidFill>
              </a:rPr>
              <a:t>2. Un estado con una base territorial (en contraposición a las unidades tribales basadas en el parentesco) que ejerza una autoridad política y militar mediante instituciones apropiadas y mediante un código jurídico impuesto desde arriba.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491441" y="2442865"/>
            <a:ext cx="6480719" cy="7651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" b="1" dirty="0">
                <a:solidFill>
                  <a:schemeClr val="tx1"/>
                </a:solidFill>
              </a:rPr>
              <a:t>3. El aprovechamiento del excedente agrario en el pago de tributos que permitan mantener una serie de cargos dedicados a la organización de la sociedad.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2510765" y="3356993"/>
            <a:ext cx="6480719" cy="16314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" b="1" dirty="0">
                <a:solidFill>
                  <a:schemeClr val="tx1"/>
                </a:solidFill>
              </a:rPr>
              <a:t>4. Aparición de una amplia división del trabajo con la aparición de numerosos artesanos que convertirán a la ciudad en un centro mercantil y manufacturero para el territorio que la rodea. Esto implica la aparición de un mercado de largo alcance en artículos de lujo (podía existir anteriormente).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2555777" y="5066163"/>
            <a:ext cx="6408712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" b="1" dirty="0">
                <a:solidFill>
                  <a:schemeClr val="tx1"/>
                </a:solidFill>
              </a:rPr>
              <a:t>5. Progresos hacia las ciencias exactas y de predicción que implican generalmente un calendario, las matemáticas y la escritura.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2555777" y="6076375"/>
            <a:ext cx="6408711" cy="735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" b="1" dirty="0">
                <a:solidFill>
                  <a:schemeClr val="tx1"/>
                </a:solidFill>
              </a:rPr>
              <a:t>6. Obras públicas de grandes dimensiones y arquitectura monumental.</a:t>
            </a:r>
          </a:p>
        </p:txBody>
      </p:sp>
      <p:cxnSp>
        <p:nvCxnSpPr>
          <p:cNvPr id="12" name="Conector recto de flecha 11"/>
          <p:cNvCxnSpPr>
            <a:stCxn id="2" idx="0"/>
            <a:endCxn id="5" idx="1"/>
          </p:cNvCxnSpPr>
          <p:nvPr/>
        </p:nvCxnSpPr>
        <p:spPr>
          <a:xfrm flipV="1">
            <a:off x="990600" y="635440"/>
            <a:ext cx="1504530" cy="46271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990600" y="1086290"/>
            <a:ext cx="1493169" cy="63971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>
            <a:stCxn id="2" idx="3"/>
            <a:endCxn id="7" idx="1"/>
          </p:cNvCxnSpPr>
          <p:nvPr/>
        </p:nvCxnSpPr>
        <p:spPr>
          <a:xfrm flipV="1">
            <a:off x="1883569" y="2825453"/>
            <a:ext cx="607872" cy="8542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2" idx="3"/>
            <a:endCxn id="8" idx="1"/>
          </p:cNvCxnSpPr>
          <p:nvPr/>
        </p:nvCxnSpPr>
        <p:spPr>
          <a:xfrm>
            <a:off x="1883569" y="2910880"/>
            <a:ext cx="627196" cy="126185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>
            <a:stCxn id="2" idx="2"/>
            <a:endCxn id="9" idx="1"/>
          </p:cNvCxnSpPr>
          <p:nvPr/>
        </p:nvCxnSpPr>
        <p:spPr>
          <a:xfrm>
            <a:off x="990600" y="4723606"/>
            <a:ext cx="1565177" cy="79975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>
            <a:stCxn id="2" idx="2"/>
          </p:cNvCxnSpPr>
          <p:nvPr/>
        </p:nvCxnSpPr>
        <p:spPr>
          <a:xfrm>
            <a:off x="990600" y="4723606"/>
            <a:ext cx="1868091" cy="150733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61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1245</Words>
  <Application>Microsoft Office PowerPoint</Application>
  <PresentationFormat>Presentación en pantalla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Vértice</vt:lpstr>
      <vt:lpstr>Presentación de PowerPoint</vt:lpstr>
      <vt:lpstr>¿QUÉ ES UNA CIVILIZACIÓN? “VARIACIÓN DE CONCEPTOS”</vt:lpstr>
      <vt:lpstr>Civilizaciones FLUVIALES</vt:lpstr>
      <vt:lpstr>¿POR QUÉ SE DENOMINAN Civilizaciones FLUVIALES?</vt:lpstr>
      <vt:lpstr>REVOLUCIÓN NEOLÍTICA</vt:lpstr>
      <vt:lpstr>ALGUNOS ASPECTOS DE LAS Primeras Civilizaciones </vt:lpstr>
      <vt:lpstr>Las sociedades y la economía</vt:lpstr>
      <vt:lpstr>Presentación de PowerPoint</vt:lpstr>
      <vt:lpstr>Características que definen el concepto de civilización</vt:lpstr>
      <vt:lpstr>¿Y EN LAS CIVILIZACIONES ANTIGUAS?</vt:lpstr>
      <vt:lpstr>LAS CIVILIZACIONES Y LA RELACIÓN ENTRE LOS INDIVIDUOS</vt:lpstr>
      <vt:lpstr>LOS PUEBLOS AGRICULTORES (FACTORES)</vt:lpstr>
      <vt:lpstr>Presentación de PowerPoint</vt:lpstr>
      <vt:lpstr>LAS CIVILIZACIONES Y EL PODER POLÍTICO, ÚNICO Y CENTRALIZADO</vt:lpstr>
      <vt:lpstr>PRIMERAS CIVILIZACIONES Y SUS CARACTERÍSTICAS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4</cp:revision>
  <dcterms:created xsi:type="dcterms:W3CDTF">2021-04-29T22:15:30Z</dcterms:created>
  <dcterms:modified xsi:type="dcterms:W3CDTF">2021-04-29T22:48:17Z</dcterms:modified>
</cp:coreProperties>
</file>