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5" r:id="rId3"/>
    <p:sldId id="266" r:id="rId4"/>
    <p:sldId id="264" r:id="rId5"/>
    <p:sldId id="268" r:id="rId6"/>
    <p:sldId id="267" r:id="rId7"/>
    <p:sldId id="269" r:id="rId8"/>
    <p:sldId id="271" r:id="rId9"/>
    <p:sldId id="273" r:id="rId10"/>
    <p:sldId id="274" r:id="rId11"/>
    <p:sldId id="272" r:id="rId12"/>
    <p:sldId id="275" r:id="rId13"/>
    <p:sldId id="270" r:id="rId14"/>
    <p:sldId id="276" r:id="rId15"/>
    <p:sldId id="277" r:id="rId16"/>
    <p:sldId id="278" r:id="rId17"/>
    <p:sldId id="279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4" autoAdjust="0"/>
    <p:restoredTop sz="94660"/>
  </p:normalViewPr>
  <p:slideViewPr>
    <p:cSldViewPr>
      <p:cViewPr varScale="1">
        <p:scale>
          <a:sx n="69" d="100"/>
          <a:sy n="69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4762A-5C1D-447A-AB3F-A6DB902269E9}" type="datetimeFigureOut">
              <a:rPr lang="es-ES" smtClean="0"/>
              <a:t>26/04/2021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895EA6-C541-407D-9D10-406EDFB34E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8465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895EA6-C541-407D-9D10-406EDFB34E15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551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26/04/2021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26/04/2021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26/04/2021</a:t>
            </a:fld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26/04/2021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26/04/2021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26/04/2021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51520" y="404664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Andalus" pitchFamily="18" charset="-78"/>
                <a:cs typeface="Andalus" pitchFamily="18" charset="-78"/>
              </a:rPr>
              <a:t>Ciencias sociales 6º básico.</a:t>
            </a:r>
          </a:p>
          <a:p>
            <a:r>
              <a:rPr lang="es-ES" dirty="0" smtClean="0">
                <a:latin typeface="Andalus" pitchFamily="18" charset="-78"/>
                <a:cs typeface="Andalus" pitchFamily="18" charset="-78"/>
              </a:rPr>
              <a:t>Lunes 3 de mayo, 2021.</a:t>
            </a:r>
            <a:endParaRPr lang="es-ES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51520" y="1844824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 smtClean="0">
                <a:latin typeface="Andalus" pitchFamily="18" charset="-78"/>
                <a:cs typeface="Andalus" pitchFamily="18" charset="-78"/>
              </a:rPr>
              <a:t>Objetivo: Conocer y explicar la organización democrática de Chile.</a:t>
            </a:r>
            <a:endParaRPr lang="es-ES" sz="5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615608" y="6058162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Andalus" pitchFamily="18" charset="-78"/>
                <a:cs typeface="Andalus" pitchFamily="18" charset="-78"/>
              </a:rPr>
              <a:t>Profesora Tamara Arias Mendoza</a:t>
            </a:r>
          </a:p>
          <a:p>
            <a:r>
              <a:rPr lang="es-ES" dirty="0" smtClean="0">
                <a:latin typeface="Andalus" pitchFamily="18" charset="-78"/>
                <a:cs typeface="Andalus" pitchFamily="18" charset="-78"/>
              </a:rPr>
              <a:t>Colegio San José de Cerrillos.</a:t>
            </a:r>
            <a:endParaRPr lang="es-ES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5774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Los ciudadanos pueden elegir:</a:t>
            </a:r>
            <a:endParaRPr lang="es-CL" dirty="0"/>
          </a:p>
        </p:txBody>
      </p:sp>
      <p:sp>
        <p:nvSpPr>
          <p:cNvPr id="5" name="4 Hexágono"/>
          <p:cNvSpPr/>
          <p:nvPr/>
        </p:nvSpPr>
        <p:spPr>
          <a:xfrm>
            <a:off x="323528" y="1772816"/>
            <a:ext cx="3816424" cy="4608512"/>
          </a:xfrm>
          <a:prstGeom prst="hex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Alcaldes</a:t>
            </a:r>
            <a:r>
              <a:rPr lang="es-CL" sz="2400" dirty="0" smtClean="0">
                <a:latin typeface="Comic Sans MS" pitchFamily="66" charset="0"/>
              </a:rPr>
              <a:t>:</a:t>
            </a:r>
          </a:p>
          <a:p>
            <a:pPr algn="ctr"/>
            <a:r>
              <a:rPr lang="es-CL" sz="2400" dirty="0" smtClean="0">
                <a:latin typeface="Comic Sans MS" pitchFamily="66" charset="0"/>
              </a:rPr>
              <a:t>Trabaja en la municipalidad y se encarga del bienestar de todos quienes viven en la comuna. En ella administra los recursos disponibles. </a:t>
            </a:r>
            <a:endParaRPr lang="es-CL" sz="2400" dirty="0">
              <a:latin typeface="Comic Sans MS" pitchFamily="66" charset="0"/>
            </a:endParaRPr>
          </a:p>
        </p:txBody>
      </p:sp>
      <p:sp>
        <p:nvSpPr>
          <p:cNvPr id="6" name="5 Pentágono regular"/>
          <p:cNvSpPr/>
          <p:nvPr/>
        </p:nvSpPr>
        <p:spPr>
          <a:xfrm>
            <a:off x="5150411" y="1159807"/>
            <a:ext cx="3600400" cy="521495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Concejales</a:t>
            </a:r>
            <a:r>
              <a:rPr lang="es-CL" sz="2000" dirty="0" smtClean="0">
                <a:latin typeface="Comic Sans MS" pitchFamily="66" charset="0"/>
              </a:rPr>
              <a:t>:</a:t>
            </a:r>
          </a:p>
          <a:p>
            <a:pPr algn="ctr"/>
            <a:r>
              <a:rPr lang="es-CL" dirty="0" smtClean="0">
                <a:latin typeface="Comic Sans MS" pitchFamily="66" charset="0"/>
              </a:rPr>
              <a:t>Son parte  del concejo municipal, desde donde supervisan la labor del alcalde. Algunas de sus atribuciones son aprobar el presupuesto del municipio y fiscalizar la gestión del alcalde.</a:t>
            </a:r>
            <a:endParaRPr lang="es-CL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95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Los ciudadanos pueden elegir a:</a:t>
            </a:r>
            <a:endParaRPr lang="es-CL" dirty="0"/>
          </a:p>
        </p:txBody>
      </p:sp>
      <p:sp>
        <p:nvSpPr>
          <p:cNvPr id="5" name="4 Rectángulo"/>
          <p:cNvSpPr/>
          <p:nvPr/>
        </p:nvSpPr>
        <p:spPr>
          <a:xfrm>
            <a:off x="395536" y="1844824"/>
            <a:ext cx="3744416" cy="4320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Presidente:</a:t>
            </a:r>
          </a:p>
          <a:p>
            <a:pPr algn="ctr"/>
            <a:r>
              <a:rPr lang="es-CL" sz="2400" dirty="0" smtClean="0">
                <a:latin typeface="Comic Sans MS" pitchFamily="66" charset="0"/>
              </a:rPr>
              <a:t>Es la máxima autoridad dirige el país.</a:t>
            </a:r>
          </a:p>
          <a:p>
            <a:pPr algn="ctr"/>
            <a:r>
              <a:rPr lang="es-CL" sz="2400" dirty="0" smtClean="0">
                <a:latin typeface="Comic Sans MS" pitchFamily="66" charset="0"/>
              </a:rPr>
              <a:t>El puede proponer leyes al congreso  y administrar el Estado.</a:t>
            </a:r>
          </a:p>
          <a:p>
            <a:pPr algn="ctr"/>
            <a:r>
              <a:rPr lang="es-CL" sz="2400" dirty="0" smtClean="0">
                <a:latin typeface="Comic Sans MS" pitchFamily="66" charset="0"/>
              </a:rPr>
              <a:t>¿Quién es el actual presidente (a) de Chile?</a:t>
            </a:r>
            <a:endParaRPr lang="es-CL" sz="2400" dirty="0">
              <a:latin typeface="Comic Sans MS" pitchFamily="66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5076056" y="1844824"/>
            <a:ext cx="3456384" cy="4464496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Ministros:</a:t>
            </a:r>
          </a:p>
          <a:p>
            <a:pPr algn="ctr"/>
            <a:r>
              <a:rPr lang="es-CL" sz="2000" dirty="0" smtClean="0">
                <a:latin typeface="Comic Sans MS" pitchFamily="66" charset="0"/>
              </a:rPr>
              <a:t>Asisten o ayudan al presidente, sus cargos se dividen en carteras y cada una se encarga de diferentes temas importantes para el funcionamiento del Estado.</a:t>
            </a:r>
          </a:p>
          <a:p>
            <a:pPr algn="ctr"/>
            <a:r>
              <a:rPr lang="es-CL" sz="2000" dirty="0" smtClean="0">
                <a:latin typeface="Comic Sans MS" pitchFamily="66" charset="0"/>
              </a:rPr>
              <a:t>Algunos ejemplos son: Ministro de Educación, de Salud, de </a:t>
            </a:r>
          </a:p>
          <a:p>
            <a:pPr algn="ctr"/>
            <a:r>
              <a:rPr lang="es-CL" sz="2000" dirty="0" smtClean="0">
                <a:latin typeface="Comic Sans MS" pitchFamily="66" charset="0"/>
              </a:rPr>
              <a:t>Economía, etc.</a:t>
            </a:r>
            <a:endParaRPr lang="es-CL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98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Otros cargos de importancia</a:t>
            </a:r>
            <a:endParaRPr lang="es-CL" dirty="0"/>
          </a:p>
        </p:txBody>
      </p:sp>
      <p:sp>
        <p:nvSpPr>
          <p:cNvPr id="4" name="3 Lágrima"/>
          <p:cNvSpPr/>
          <p:nvPr/>
        </p:nvSpPr>
        <p:spPr>
          <a:xfrm>
            <a:off x="323528" y="1772816"/>
            <a:ext cx="3888432" cy="3744416"/>
          </a:xfrm>
          <a:prstGeom prst="teardrop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/>
              <a:t>Intendentes:</a:t>
            </a:r>
          </a:p>
          <a:p>
            <a:pPr algn="ctr"/>
            <a:r>
              <a:rPr lang="es-CL" dirty="0" smtClean="0"/>
              <a:t>Son nombrados por el presidente de la República, por lo que son de su total confianza. Hay quince intendentes en Chile uno por cada región.</a:t>
            </a:r>
            <a:endParaRPr lang="es-CL" dirty="0"/>
          </a:p>
        </p:txBody>
      </p:sp>
      <p:sp>
        <p:nvSpPr>
          <p:cNvPr id="5" name="4 Lágrima"/>
          <p:cNvSpPr/>
          <p:nvPr/>
        </p:nvSpPr>
        <p:spPr>
          <a:xfrm>
            <a:off x="4716016" y="2420888"/>
            <a:ext cx="3960440" cy="3672408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/>
              <a:t>Gobernadores:</a:t>
            </a:r>
          </a:p>
          <a:p>
            <a:pPr algn="ctr"/>
            <a:r>
              <a:rPr lang="es-CL" dirty="0" smtClean="0"/>
              <a:t>Son representantes del presidente en las provincias. Entre sus funciones se encuentra supervisar los servicios públicos en la provincia.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7101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ociales3eso.files.wordpress.com/2007/10/ut2-poderes-politicos-del-estado-0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993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Los poderes del Estado</a:t>
            </a:r>
            <a:endParaRPr lang="es-CL" dirty="0"/>
          </a:p>
        </p:txBody>
      </p:sp>
      <p:sp>
        <p:nvSpPr>
          <p:cNvPr id="4" name="3 Elipse"/>
          <p:cNvSpPr/>
          <p:nvPr/>
        </p:nvSpPr>
        <p:spPr>
          <a:xfrm>
            <a:off x="285720" y="1571612"/>
            <a:ext cx="3024336" cy="129614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PODER EJECUTIVO</a:t>
            </a:r>
            <a:endParaRPr lang="es-CL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Flecha derecha"/>
          <p:cNvSpPr/>
          <p:nvPr/>
        </p:nvSpPr>
        <p:spPr>
          <a:xfrm>
            <a:off x="3995936" y="2204864"/>
            <a:ext cx="122413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5 Preparación"/>
          <p:cNvSpPr/>
          <p:nvPr/>
        </p:nvSpPr>
        <p:spPr>
          <a:xfrm>
            <a:off x="5652120" y="1772816"/>
            <a:ext cx="3024336" cy="936104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>
                <a:latin typeface="Comic Sans MS" pitchFamily="66" charset="0"/>
              </a:rPr>
              <a:t>Función gobernar y administrar</a:t>
            </a:r>
            <a:endParaRPr lang="es-CL" dirty="0">
              <a:latin typeface="Comic Sans MS" pitchFamily="66" charset="0"/>
            </a:endParaRPr>
          </a:p>
        </p:txBody>
      </p:sp>
      <p:sp>
        <p:nvSpPr>
          <p:cNvPr id="8" name="7 Flecha abajo"/>
          <p:cNvSpPr/>
          <p:nvPr/>
        </p:nvSpPr>
        <p:spPr>
          <a:xfrm>
            <a:off x="7164288" y="2852936"/>
            <a:ext cx="36004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Proceso alternativo"/>
          <p:cNvSpPr/>
          <p:nvPr/>
        </p:nvSpPr>
        <p:spPr>
          <a:xfrm>
            <a:off x="5868144" y="3789040"/>
            <a:ext cx="2736304" cy="108012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>
                <a:latin typeface="Comic Sans MS" pitchFamily="66" charset="0"/>
              </a:rPr>
              <a:t>Sus autoridades son:</a:t>
            </a:r>
            <a:endParaRPr lang="es-CL" dirty="0">
              <a:latin typeface="Comic Sans MS" pitchFamily="66" charset="0"/>
            </a:endParaRPr>
          </a:p>
        </p:txBody>
      </p:sp>
      <p:sp>
        <p:nvSpPr>
          <p:cNvPr id="10" name="9 Flecha izquierda"/>
          <p:cNvSpPr/>
          <p:nvPr/>
        </p:nvSpPr>
        <p:spPr>
          <a:xfrm>
            <a:off x="4139952" y="4077072"/>
            <a:ext cx="122413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10 Redondear rectángulo de esquina diagonal"/>
          <p:cNvSpPr/>
          <p:nvPr/>
        </p:nvSpPr>
        <p:spPr>
          <a:xfrm>
            <a:off x="683568" y="3645024"/>
            <a:ext cx="2736304" cy="11521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>
                <a:latin typeface="Comic Sans MS" pitchFamily="66" charset="0"/>
              </a:rPr>
              <a:t>El Presidente de la República</a:t>
            </a:r>
            <a:endParaRPr lang="es-CL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78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Los poderes del Estado</a:t>
            </a:r>
            <a:endParaRPr lang="es-CL" dirty="0"/>
          </a:p>
        </p:txBody>
      </p:sp>
      <p:sp>
        <p:nvSpPr>
          <p:cNvPr id="4" name="3 Elipse"/>
          <p:cNvSpPr/>
          <p:nvPr/>
        </p:nvSpPr>
        <p:spPr>
          <a:xfrm>
            <a:off x="251520" y="1628800"/>
            <a:ext cx="3024336" cy="129614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PODER LEGISLATIVO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Flecha derecha"/>
          <p:cNvSpPr/>
          <p:nvPr/>
        </p:nvSpPr>
        <p:spPr>
          <a:xfrm>
            <a:off x="3995936" y="2204864"/>
            <a:ext cx="122413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5 Preparación"/>
          <p:cNvSpPr/>
          <p:nvPr/>
        </p:nvSpPr>
        <p:spPr>
          <a:xfrm>
            <a:off x="5652120" y="1772816"/>
            <a:ext cx="3024336" cy="936104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Función aprobar leyes.</a:t>
            </a:r>
            <a:endParaRPr lang="es-CL" dirty="0"/>
          </a:p>
        </p:txBody>
      </p:sp>
      <p:sp>
        <p:nvSpPr>
          <p:cNvPr id="8" name="7 Flecha abajo"/>
          <p:cNvSpPr/>
          <p:nvPr/>
        </p:nvSpPr>
        <p:spPr>
          <a:xfrm>
            <a:off x="7164288" y="2852936"/>
            <a:ext cx="36004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Proceso alternativo"/>
          <p:cNvSpPr/>
          <p:nvPr/>
        </p:nvSpPr>
        <p:spPr>
          <a:xfrm>
            <a:off x="5868144" y="3789040"/>
            <a:ext cx="2736304" cy="108012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Sus autoridades son:</a:t>
            </a:r>
            <a:endParaRPr lang="es-CL" dirty="0"/>
          </a:p>
        </p:txBody>
      </p:sp>
      <p:sp>
        <p:nvSpPr>
          <p:cNvPr id="10" name="9 Flecha izquierda"/>
          <p:cNvSpPr/>
          <p:nvPr/>
        </p:nvSpPr>
        <p:spPr>
          <a:xfrm>
            <a:off x="4139952" y="4077072"/>
            <a:ext cx="122413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10 Redondear rectángulo de esquina diagonal"/>
          <p:cNvSpPr/>
          <p:nvPr/>
        </p:nvSpPr>
        <p:spPr>
          <a:xfrm>
            <a:off x="683568" y="3645024"/>
            <a:ext cx="2736304" cy="11521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Congreso Nacional compuesto por </a:t>
            </a:r>
          </a:p>
          <a:p>
            <a:pPr algn="ctr"/>
            <a:r>
              <a:rPr lang="es-CL" dirty="0" smtClean="0"/>
              <a:t>Diputados y Senadores</a:t>
            </a:r>
            <a:endParaRPr lang="es-CL" dirty="0"/>
          </a:p>
        </p:txBody>
      </p:sp>
      <p:pic>
        <p:nvPicPr>
          <p:cNvPr id="21506" name="Picture 2" descr="https://encrypted-tbn0.gstatic.com/images?q=tbn:ANd9GcTSQjt-cnZmbW_DW-8_pm08I373ZcVb4FFAy8J1P6HpLOYlw322cqC113s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941168"/>
            <a:ext cx="2667000" cy="1714500"/>
          </a:xfrm>
          <a:prstGeom prst="rect">
            <a:avLst/>
          </a:prstGeom>
          <a:noFill/>
        </p:spPr>
      </p:pic>
      <p:sp>
        <p:nvSpPr>
          <p:cNvPr id="21508" name="AutoShape 4" descr="data:image/jpeg;base64,/9j/4AAQSkZJRgABAQAAAQABAAD/2wCEAAkGBxQTEhQUEhQVFRUXFhwYGBgYGBoZGBweHR0ZGhgeGBoYHSggGBolHRwXITEhJSkrLi4uFx8zODQsNygtLisBCgoKDg0OGhAQGywkHyQsLCwsLCwsLCwsLCwsLCwsLCwsLCwsLCwsLCwsLCwsLCwsLCwsLCwsLCwsLCwsLCwsLP/AABEIAMABAAMBIgACEQEDEQH/xAAcAAABBQEBAQAAAAAAAAAAAAADAQIEBQYHAAj/xABLEAABAgQDBAYFCAcFCAMAAAABAhEAAyExBBJBBSJRYQYTMnGBkUJSobHRBxQjcpLB4fAVM1NiY4KiFpOywuIXJENkg6Pj8VRz0v/EABkBAQEBAQEBAAAAAAAAAAAAAAEAAgMEBf/EACoRAAICAQQCAQIGAwAAAAAAAAABAhEhEjFBUQOBBBNhFDJxkbHwIkJS/9oADAMBAAIRAxEAPwDuMej0eiI9GD+U3Blpc9L03FNzqk/4h4iN2TGL6dzyVplvu5HKdCcxZx4Qp0wkrRzY4pY9Jf2jCfP5vrzftqi8OGR6qfKBqwaPVHlG9aMaCm/Ss4Wmzh3TFR47axH7fEf3sz4xanBo9UQ04GX6o9sWtDpZVjb2J/b4j+9WfvhyekuKsMRP+0T98WPzGX6o9sM/R8twctRX2/hBqRaWaH5POlRMyenFz1EZUZc5diCoKZhQ1D9wjYY3pTITLzS1CYabocGt9I5fLwktJJFCSSa8eD6cokAjRXtEYbNJHYMJOzoQv1khXmILHOsD0rny0JQkIISkAOk2FnYxJ/trP/ZyvJX/AOoio3ZhrRiB04m6ykHuKh8YcOnStZCT/wBQj/KYbMtGzIhihGQ/t0f/AI//AHf/ABwp6cJr9Ap20WD/AJY0pIHFmsKeUMIjmm19rFcxa5YUnMXAKiBYCuXuhNlbZWiYhUxS8oU6kpWpQI7iz+IiXkJ+M6SRDCIpB0ww/wDEH8vwMeHSzDesv7Bjqpx7Obi+i4IhhEVg6UYU/wDEPilXwhw6QYY/8UeR+EaU12Z0vonEQxQiMNs4c2nI84UbRkm02X9tPxjopIzTCEQwiHS5yVdhSVfVUD7oUiNJgAUIYUwYiGKEbRkARDFJgxEMUIQNpHo9CGPln0Cs6SYpUuQpSSQXABHM8459jsYqarMslRZnPL8mLzpdtRZWuS+4Cks2rPeMlNkEqCnT2FCp1L35VhSBskGGqiIMKRlqmkspvqXr3VvyhicKRlqmkspvqXr3Vh0/cLJhENIiGnCrGWopLUntekXbwqKwiMIsZaiktSTvekXbv0rFpKyU8e1/POIaMLM3Llpakneusu33VgacLNGTtUlqBr6VW79INI2ScThELYrS7UgB2XKuEV7zDZWHnBUlwrKlLLq9XLPx0gEuTiAJQUFOFkzLdl0s/Js0NPsrRPxWGTMDLD1e7RF/RMsWzDuUYFPl4gJWwXm6w5aB8mjcodiFznnZQpnT1e6/F2pXSCmVoIdnJ0Uv7RjwwA0mTftwNUya6qFurBG6WKmD6Vq9IRM+Y6AQWMslW6e1VhamlIKY2EOAOk2YPGHS8IoN9KssQas1NDyiLh8ZMJk5h2yoK3WZrd0Bl7TXllkgOqaEGhsWtzvFpZWi0xUlSgAhZl8wkF9GuIiKws7Sf/QPjESftlSUzFMncmlGtuJ5w/GbWKOvokmUpIZyO09+FvbDpYWi20hCYqcVtfKJpyg9X1erOFvelGaCYjamUzRlfq1oR2r5tbRnSxtFiYasxBVtMAkFJpOEm/Ft61uUeRtJKikZVB5qpWlCm5NbRaWVonAx6K+VtRKslFDrM7UFMnaevOFRtNBSFbzFBXbQP7aRaWNmt6EzGnLHGX7iD8Y2ZEcfGJSssKnKF1GireMdV2Mp8PJP8NPsp90enwS/1PN5Vmw5EMUIMoQNQj0o4gVCGEQUwxQjQGvhDCwhj5h7zl23sQF4ie2iyPKkU81UwZ8oNEjLTXVoMZuZc5frTVH2wGZjSAph2VBI3jV/dG0smOBs1czfbNRAal1am1dfOGLmTN6iqSwRuu6qPpXWkOn48pExgdwgDeNXv3aQmI2hl62h+jKfSu78qfjD6L2MXMmb1D+qBG7dVHale6BrnrrS0kK7PpFqe20FxG0CnraH6NvS4vy74SbtEp6ztbgBuNeFKGD0PsArEL4Wk5uzqdPwiFiMWoFIATVAJ3Q1nPdFpM2iQVdrcSF3GvCl6xX4rEIzuu5SDW7KALcIy/0FEdG0VnLQVDjdalbwwbWVu0Syiw3ToWOvOJSVyqWHCpt5d8eKZLBmDPl3rE3+6M4NZIw20oB93tZfSFeArD1baUMzsMrPVdHtr7ocqXJNHo+bta8YauTKLue02ZlDThFgsjv04oPQUDneNBxtHv08rhcZmz3HHsw04eWXLneDFiLcvIQ35mh7ns5dLVHnBjsgg6QE6PmHrio+zpC/2iN2Jeg3hUcLc4AMAkFJBO7QWq93gY2YkZGJ3HIpxZ34WEPsiT/aLkaUFUnhT2CkNV0gHqlhyQfNzW9ojjZKaAE0XnDp14fjDJmxgQrebMrO+Sx4dqvfSL2RImdIEMxQT3oQR41t7olTNoygFlSU7oSpToBd3yv6xHsaKbE7MFSCKrz2s2nOLQSJKkqCx2pac++26LU9G94UDDT8ZJSV5gh5a05t09o9k81UodIRU6SC2VDpmtYj6Q6jio8ecJiMLIV1jvv5VLZY9F8hDml/GFm4OUSsupytMwsU3HZatvhDjsMiJXIdLJQCmYpCWJos9tuZo4hkpGH3AkJspCWWbemBSv3Q47Olu7zA03rdO0zMKdk15wsrZqUqQQpe4tSwCmhKrp7hxitdlT6GykygxRcoyp33dI5a11jafJ8uuIT9RX+MH3iMNI2UmWJbLUerQpIdDZs1qvRmjVfJ/iP97mo0MgKH2mPuHnGofnRjyL/Bm+IhihBiIGRHsPKAKYaRBiIYRGrI1MCxUzKhSuCSfIPBYrekc7JhZ6uEtXtDR85HtexybBfqxzJh5xKDoiqm7Oo+/nDcLRCI8nCJGWq91RUKXJ4xrlhR5U9HBFV5eye1zrfnDFz0VcIIzZC4NTo9an4x75ogNVdFZxTWt6UENXhEcV/rM/Z14d1qxY7LI2ZPl72YINQlbg1Ombn8Y9NmS9/MlBZgu9bs8NmYRBffVvLzdnWm73c4bNwiSFjORnIJOV2IsOdzWLHZZHzlyhnzJRQALqQ92BpSM/teY00gAMyfCgpF5PwqVdbvkdZlfdJys9Obv7Io9qzh1qxzGnIfhGo7hLYlYaW6UP6ogxwwhML2UfVESlCOElk6rYp/0fMZmL5307PwhkzBTGWwLuMlBbVoLKxSiLj8+MGE5XKNWFEOZg1uthoMlBfXvga8IrhTIG3fS/OkWQmK/Lw1U1X5eCxoq/mqqOm6CTu+lVh7qQNGEUSh03fNukNw7otFzlcPfAJuKUHp7/hDZUyPgsGSh1Bi/Aj2GExOFIFz5mJuExBWHPdCYoxnkeCk2rPqpJJADVF7AxfpwaVpUTMCSuSEFJSSzEHM71HKM9tZIzq7hr+6IvsLImqShSM2TqMtDTPpTjUV5x1eyo5dhcRssL6wCanflJl2NMrb3MHhpA8XsnOJzTEfSJQHL0yPU8i9IcrDTwbLpJy9r03pre1ecMXJnsqiqyQBbtuKV1vFksDsVszMqaoLljrJktYcs2V3zFqPRu+PK2YSokKl1xAmjeFqAg86FuMDnpntMyhb9UjLQdumcDirlDcWucBNypW+VBRugua5gKVNnEWSwPRs6YCghSS05azv+grjzD25RouhE1toSa9uTNT5ZTGbxM2aDNZKiBMRl3SXQXzMwqzX0i46PLy4/CH+KpH2kke8CJXqQS/KzrxEMIgxEMIj2HlAkQNQg5EDUIQNJFB07nZcFO5gDzIi+CoyfymTWwbetMSPefujwx3PbLYwSUUSkeq3sgMrArHV07IINdTbv74di5mUKNKCj2iMqfUhk0lZjT80hVg6sLIwK09U4ognNXizd8Dk4CYBLBB3VErrZ2bvgYn1TRP6oqt3+yEkYhzKoneST5HSHIYHfNZoAcFxMzqrZNT5QisJNqGU/XZr+h52vSB4bElXU0TvlT30ZmrzMNl4wkIOUbyynWwvr7IsjgdOw80hYGaqwU19Glq0FYp9opBmLPPjyi1VjS3/AFuruq3nf4RSY9DzFmlzDG7B7FzIskfuj3CJ2WnhEGSKJHIe4RYBW6e4+6OJ14JcvoeEsDisOF5AvIcwXVOYADUtpEzA9DusyhOIw5UoAhJUc9nqlnBraOlKlD5tUf8ABYtQtl43iRhMIlKUMkOlASCzqYAa3jRk57/s6nevJ/q+EMX8nc/1pR8T8I6fHois5RM+TrE8ZX2vwiu2j8nWKShSmlkJSSWXVgHNGrHZ4Bjv1cz6ivcYBs+e8HIZMMnRaz5OVUxPBagO4Et7GiqxN4yaKLasolb8Up90WmCxDCQlhvSVXu6QKe2Kvar5wz9lMW+xMWRLw6H/AFjgboNUtrpcd8dXsjkt2Lh8eVdW2XflKVc3TZq2qIVG0FHLbekqmUJul7VqKCsScPtML6pj+tKm3AOyz91x3w2RtJK+rbL9Jmy7jdln+r3awUuh9gZWPWrKwJKpBm9tWjvV/bDf0mpid6kkTBvm5IBFvbBsPipagGynrApTkKJIDAgEndTW2rwzD4qXusEnOkqDpUTlTcAk0Tyix0PsbO2qpOYgHclJmDfbtNbdp3xJw8zLPw6/UxEpXtD+wwP53LIG7LZUvN2TVAfn2Q1oi7RmvLUpJA7Kg1qENeLFoHbR9AqTDCIJmzbwsa+dYaRHqTPIBIhihBiIYoRsDL7D6aOXUAbkmpL1e1gXp3HhB/lIxmeRhhQZ5uYX0DagetwjBdD9sjChc4spag0pJLB6upRBcAPqLA2iXitqzlmX1pVMCwplqSWILElBUkBgQ1OBjx/c9f2HTJ4S6jYDg/s1hJ2KAzAtu33Tq/n3Q1cpKwUrJApUcobMwyFZ3UoZ2zMLEcKcz5QKqyLserGAON2ic3Z0+HKE+dp/d7Obs6X8Bygc2Qg5iVKGZOU0sLhuNhCKkI9c9jJbRmfv5Q4DI5OKScrZN4ZhuGw4cLQxGKQrIAJe+4TukWvl4GorDRh0ApOc7qSkU0Op4GtuUMlYZCTLZZOQnKG7Ts/czQY7HIpxaCAQJe8phum9aj96M3i5pzLA9ZXvMXycIgJQBMfKoqBy9o1pyakUqQVqVlSSylOzesWv4xuO5l7FtLNfL3RYrVuK+qfcYrghT2MSlncN3Y8eBjidTtu093DTeUlXsQYnCM/tfb+GVInJTOQSZSwADUnKaCJp6Q4b9vL+1GjJaR6KY9KMJ+3R5274Mjb+GNsRK8VpHvMRFnAsQN1XMH3RE/TeG/8AkSf7xHxhszbWGIP+8SbftUfGJkco28nfz+tmHiglPuaM3ixWNZ0mnIV1ZQpJYzQWI4orQ61POMrjTHKOx1luZ/aqmUnmkffFlsFKTKlFQUVJKshBoCaHMHqKDyiFtRNU0J3dA+p5RI2RhitCLJyTs7K3aAmwIvHo4Rw5ZaSsPKTkypmbhORyKFV3rUW8oZJw0pOTKJn0ZVkdjVV83KggMvZhGWsuk8ze0Ozw+tyhJezFbtUUnGZ2h2eHfW0Wey9B8PgpaQkJ6z6MKCHA1qc32bwyTs+WkIA6zcBSlwK5r5vuPOBYfZqgUnd3ZkyZcdkpPtqKQ2TstYMsslkrUuhHZVw51tFnssdEhOz0ACszdQZYcXBvmpe7RG2hJCZakpJIEtgVBjSFw2ypieqoGlqWosfRU7HvoIGjBqloShYY5FC70JLV7oHZKjvWxJufDSFcZKP8IiWRFJ0BnZ9nYRX8IDycRfER3R52gJEMIgxEDIjaYUci6O9HUSUpxm0AUygAUSw4WToqYKZE0OtS3dEbpX0qOKnyly5apctEvKgEByHLtoRp4RabL2kcVh+vmdZMmoURMEtUlUwgenLlTwQV2swbSwjMYjaqUT+rCsQZSWZE5CUzEqFShaHY1vYmPIz1FmMShYTkmFSgpJVQpdnehqO6sPmYaYygynMx7+jxvQRAO8ZZQEklqi9L0o5L1tbnEyXjSUpNd4kds6a8+6KLYNHsRJmtNYKc5Siugd2rS4hZ8qZmmsFMUshjrqRW9IavGkAmtJmTtn4U7obOxhAWWVuM2+au7tTdjWegFVLmP6TdU1/SbvvDJaJry3zsEHNftVZ63t5x6ZjSCsb26nN2tXFqUMM+el23uxn7XJ+F+fsi9EMliYOpzBfpZyX5EZo90aQCZh+r7c8MVjCcva3k5jvcHFd2sV2y8YqUl0gMoJcmtn+JgZpI2ATDozStvTOCPI/GFTtuaSGSk2FjrQa6xk0aNRLGzZVaF3a7vbwjznVr0b8Y1uI6GJRI6xUxefInMlhlzKYFnDgVN+ERdu9GkYdUoGcohZIIyjMWy9moGtzxgbpElZnmgKkBxTjF+rYacyQFTGIUbSno1iJra6mE2dsRE7EdSmaU7pVVAen1VlJHcYNQ6SgCA1oVUbn/AGe/8x/2v9cNV8nn/Mj+6/8AJGgMMoQFUocI1EjokVLy/OANAepL5gagp6wUFK6+/B7V2quTOXK6sKyLKAXuAogGjjhYm8ZUk9hcWSZoYhg9CWtw1iJjllIBKQN5ILHNe+gpz74dKxE5ZJTJUopSSyUrUW4lhQc4gz+kCgxQmher1YcmaoPGNJpg4s9OxKhns6ZoFtCz9/fCzMQfpOzuzALC3x5weZtQpz7x+jYdlJu9uNjHpm01JzVLy29EG72428I1joxnsEJ7LPZ/XoTYWUWNeNYjzMU2Zwik1KS6RYtU86msT0bTKVOTRBS+6LE11rTygczaJRmD/qwB2Xu48bRY6HPZFViKmiP16UndFi1e9zeHSZjkndDTFCgam63jW8Hm7RKc9ew3ovd277eEDxGKct6hAs1xx1tE6rYsnXvkpmZtmyR6qlp8lGNYRGF+Rpb4Ocn1cSv+oJV95jeER1TOLBEQ0iCkQwiNWZo+YpOJ+jVKISUqchwDU5Xr/IB4QQL65RzEIXlF6BRSGapopgPFogTUgmli7a+2HmY7EULV5kce+keW2egvtiT8oYJBIYuSxY2byi+R1ZAyoDB8rGgOvfGW2ZPCluWS/DnQ20MaRBADAinOBSY0FX1YoUAOXAzelx56Q1cuWXdFD2q3NGPKx84GpQJBo4t43hVTIdTChryyVbrmy9692HLSGzerFSmwZ39GzQxAAJI1LmB4hIUCDY3i1MaGzjLyEpSaJISXsG766xGwmICpMuUE1ZripLt7/ZEnDYZJGVwE2qdD77xIly3CurUhGU0It5MS4AGmkYl5awWxWSNjzCQnrUOxdq14Uvp5xY4TDhMsgqCqlimr3ApTLfXnZqtxO0USUuarWg1TS5uol9KhrvYRjDjVFWZy+pJ95gi5SQWd0290tkLlkIk74QE5yU7rMaJBJNogjpnJUJJXKWlSFKolKShyRmoVE0IseOkcaTj1OSTfn7vzpEzC4zK5JcAMmv500hkpUKlR2Of0pkkhXVilKyk5S7PZwSGo9o9g+lclM8TihQLZSEpADcgDQxyrDbc7RykkmxW7aFiQ/GDHbn8P+r/TDGDeR1na/wDaHhswpMZi+6Heja/W9kP/ALf4NQIUZiRbsGvHs2jiH6b/AIf9f+mEVtv+H/V/pjelhqR0TpL0pSqXlwy1BRBBWykqFPRJq/O492ExGKQ2UAvlADUS4TRw9nEQFbazeh/V/ph+DldYhcyoIzUvYaloF49Jpz1D5crFByFVLWUwIBzMprh2LcocqYgS+rmJU5JBIbik8eBEQRtqdxH2RBcKkzpZWs1CjYAClP8AK8NUZslqkyzmfM6u1bR2bzhy5Ms5nz7wZTcrNziKjDjOV6kMeET8PhBNzBRZAG8zu3JrWic6VsKQCbKlkKfOygymaws3OJOJwaFKm5s28pQU1bKPZEMTiUkpl4cMmiVLAqxfsk1dgaVI8YPtLEIlqBOQKOa7kvdVBep/COL80uApETESZTqSpRBUA4cOwt3HxN4r1YpBSVZVoUpQ7Vt3gRT0iPCJW1MShKULYGlHFTXhoL66xVq25qEgg2DCncNI0vJNrYjrPyIT3TjUO4EyUsfzJUP8sdNIj5l2b0xnSFLXIPVlTAkAWdw4AYx07o58rKJpy4iUpOvWIBKQP3hcEkaUvZq9oz7MtHSjDFRQo6aYRRZK1knTq1v5NCbU6XYeTKM0iYpIZwE1rQdoge2N612H05Pg+eQnIUEtzEAUphyrATiCQBbiYXPHFI6NhZMyoOZm1fxjRFCAS01JKJRcAGzXSbKvamnOMstRf8/kxa7MxecdWbsQk8HZxTiw8oHayCLCTNrK1oSD4q+ECkzBllA6rNv5BEk4IpZWZJCEKTQ6h3YG4rcRAlM+HAPpn/En4RpTT2KgsyduzDxWP85hZq96bSlB7RESSoGXUtvuPL8YvcDgUDrJk4EozO1QzKo9avQjugl5FFWxobs+QVpWneSkpTmWAWADFntmqa6O9dJWO25KlKKRvFLmiUhuRNSImT8dLRLzsClwBYgi+gsKiOf7VxgnLzBJHeQT4skB+XtMeeK+o7YFsDIn5lzCpJsBnA4v2hck8ebtEzHbElEpr1dFKIqVcgApn0fg8V2zMIZM6Uoqck5mykHLlfMCsNaoGraXAdqY7MrePglTlN6Ozam0brOGQDaMkylNuKBFwD3a1EBRMLWofz3xFWoUI84aVEtrHVAWBWAaOO+Dy0kuwteoHviuRN5wRM9SSCCQ1jDbWxB1zece6wwyehSqhCraJhRKX6ih/KfhGtQ0eztF9sFTyZn1lD2CKOZJV6ivsmLPYM0JQpKt0mYaGhqlIpExKgTSzxdbDLyV96vfFIl2SAjQOQItdizQlEwKOXe1cXA9jvEyJWzNm9aFmwSG4EkuzkgsOWvKLXColyQZaV1WMu8XDpBNmreo4NwrFwj/ADbIFpSpQKgLOCTcs1CU8bwHF4kYcSkFs3V7ybuokdpR0f3mPHNuTaIHKK5SM6UJ6xbBLVDaclEkEuIrNoyj1CCrVSmr7Ej1R4XMW0rHgB1gGY2Ybwd1cDozDhpFT0jxxWsL9FQpZiOFzZwLmNQuyKqbilKSkaJDXP51gImBjuiD4nFZn3RmJfM9asG5gfeYhx3QDgtonq2oS3KvjpFaTCRNJkX+A26UqSpTugulQNR8QeEaHH9MTOw65XVpUpXpFeRgKjdYudLxz8QSWOcDijanKOEScOgqLAOeAv4QXB4dc1YRKSqYs2ShJUo8WA090RlFief58Y1+zMIEoGUzElaRnyzFJzU9IJIcV1jRgtNh/JlOmFKsSvqkXKEMtZGu92EtqqoEMxuysNMpJQEygWlkElSmoVqUoOrNRn0AoICcIlVFGYoGhBmLL97q749+jUaGaO6ase5UZpmsEKRgpkpasxzS1JIL+1/HX3Q/qZQyENSorar8YkjZyQQQucCKv1yz71RS9I8OlAlly5zCrNoaMOJhSoCcjCygEggZczt5PrWwpB+k2MAkpBKSVZsrE1B4tTufneM5iD9DKHNR9sGwSh1OWzzDV20SdaAXglG6ZFaMQUhgTxMJJnkF6Eu8OxssBagmzm94XD4jKCONDQP5kFouAPYnFKmLKlVd6XHc5uIjqW/3co8uGwkeABhwaGkwjQkOVQ0heso0BMOSIiNFgNoISgBRY10/CDHa0r1vYYzIINDDVirCKyNMra0r1vYYr0T3WC/pD3xWUctTxg0qZUU1EIk7DY1SbagPErABc5WVitRy0F6rS/cKl+AeKcKY90W3R/aHVKXfeS124V+7xjnJusEX+3pkkyi5ACFskpFixLVpp7ordpzEzkrKVVSlgaqdmYEu2YgnziswCUlU1Sy5AzJSSU5jy4tmcaxJ2rMCZUvq3GdBJfL2XoGDvUAu/COUI6cEUEw1JOta/fxhCtxxOkLMU5f8BwtA0mO5FhjcCmXlBWXZ1BtauPAhj38ogHwh4m7rAQJRgRCQjQpjyVQkI2kS8IlIJKiA3Ej4xo07JwZQhapglqKUlScwIcAO6TVibiJi8VISrLmlvRt0OQag+IjQFFhsGhS1gsGRm14cPzeE2nmEwgKIZhRRApyH5rEObO3yQ49nB/OvnEnE4gKVmFi5BtQcrxblssFhs6WrK5UrsEdo6xW55hniWmZNqsJDLWfIAufCLeUcoDlIdgG4EPU8becCwmFMuaJyFb6VZhQUOh74HFo0mQcOqamdLSuZMG8l0la37QoQT3vCTlqmJ3iVMtTObCln/NINMUpU5iQahb92g5fGCCSiVuklQZ9L/ke2C63IjzZbpQOD+8Q3qx1eV/Sfnw+6Jq5sgjK1OPnr3EeURZ+HU7hKm5gjXmLQqVg1XINMsBK6k2uHI7XvhuMwBQQXo7E8LffB0SizFtH8D+MemZiKuf8A0YaAr+pLPUgVj2Mw5SsouxIfup4PFhLQ1ADXiIbiUJM1WZzVTHm+74NA0KKoS/fCKSQYmTkjca5d+VaeyvjAVYc+we6KiaAqk25h/CHdQpnaCnDqPk0SFyVFP5/dhoCAiSXtrFlh8EhbGunJ3zW8hWFlYYv4jwqTBcNJUACQ9E6H1VQ0RImYJCrvVT0YVIQDarU99IQ7ITvMlTB9f3gE/fEuQggmhJdHuanlCgKKjQscntWon3CASMjZKMwDKYlQ7XBUtI5+kYHh8AguwPZ48VkD2D2xa4aikFqiZ75qGfk6T5RCwEohKHB7KPcVV9sRCyMOgTBmD5So31BCU18/zann4NSVFyC4zFvf3xdSZRIQ9KS/aoqPjaPdU6QR6SEDhdUxz+eMZ05IzSpDfnnA8tuQi32lh95wHdRfzP4RXzJbFvD2tDRA8ghAgUcfn8vEmS1c3FxR/wD1x+EEloTUEh6Nuu4txoYVEmyGAOA0jzBrDXTwEGmoSOySdbN98My8oaMgdoNmFuyIl7RmuZbFs0tAcM9mvFvsOcMtWvqHiXiVpzOWfuaBo0iqV0Xxb/SSij/7CEf4jBTsVRXh5QMt1AJ7Qq6uAc1f3R1Kb8ncodhm4EGnc5LRk9udEJkrESwhLJyupRASjeXlO+WSSEnMzvAqfJpNx4MvisKZkwyJsxErJ2lqBIdrMOL6cI0OB6NqmIzIxckiwzJWg8OfnEdOwloxKncS2ICmzBgEFJBCjQkqH8t60n/otOiwe7Kf88bddmMkDE9EJ6JgUqdh0nQFZDjkSIkYXohiJiwoKw6srOnrK0rYiJkjZE1W7KExQ4BLD/Fl9pg8joxi0kESSG45B994KXYp1wMw/QrEAjNIkFjosp1B0HIh+cXeH2FNCUIMoJTm3gmapsrKdgDUvlp7YpNobNnyyJk1Cwr1iUnuYAQFM+c5IVNBN99QJjLg3yKkkzT4LYGRGWYc54sf3zr9YeUDkbFRmXnlJ7Yy/VZPLiFecVeG2vPlmqpn8xUfeYnJ29PUaktwAS0ZcJGlJUU20sZs9O7RRpVI4OFXa8ZXaeIlKnhcuX9GPQzEPf0mpUg62aOrI6rEAdenMf3sogaug+CVUJI+qt/jEmluVN7HJ8ZtFK2CcOhAzPRaj4BxT8IGjFD9ml/rGldaR1hXyf4TjNH8w+9MQdodC8NJlrmJmTQQks+QgFmrugm9gQ7wuUQ0y6MD1uTtIQnSqlGz2A/NIajGVB6tDVYEqY20ev4xabMmSZilibLAZRAOYgvQhID731udospeHk/PFSFSFlxnSVLJ3WqR7KFzQ1jk/Mo7g1RSHpMkED5rKL81crO/5POJEvpTLucHLNH7RFz3RdYleElzOrGFzLAKgGJJo7JfWho0FwfzZUtEwYZKUqLJcJ4kCjxz/Eqr0v8Avszb6KCX0qTnX/ucshIU2+QxJBSVUqzFmZnMTMN0mkvv4BLZAd2bq9bo7Nm4b1S8XpkyUFjJlhR45T41NhElGHluQJEtxyQ/HhGX8qP/AC/3LU+jNTOkeGUCBgimoHbSaVzaJynhEyRtjAUBwswcyZZ8y4i4kzkqKgiXL3Sx7PLlAdn7TzTFyxJyFBrQZS1iDlZi58ol8lcp/uOorMdtLCy5aVpwZmEmoSoEUBNClJPmIFtSV9GsyMJlYSilSiDlCsz5kij89HrGuRjwXDJJDOM1h5QGfjZQmIlErClg5bkUZ+64/Jg+u3t/JqzG4nBqJWPmRpITMBd6ls1NddwVpEHC7EVMMpUyTMClhT76ECnZJCkky1cQXejNG8VMBX1aFJKwMxDkkBwOA1bjApk0hRSSxCXsbE3Z/wAtE/kSXAO+jB4no5OQmYsS0qGfKkDeNCzlN2fUU1tCTui84KWMj9WkKLFwp3bIfSZqtUP3RtMNjFKmTJdUlGWuQsXezqvR/GJBQrVZ+z5wP5UlwZcjAzejc9IT9FmKklTAuwYUNmNRS8Dl7IxCgCJUyoKraBrA11teojanFNN6pSpgJDpOVIB4gUPLzirR0ilGYqXmWlQfKSxSSHvQMaHzjUfkTeyLPRnJWx57o+jWM4zWYsGJPJnF+MeVsuZvOldGfd9bs3IZ6+UafZ22kzVFKUzLgEg0Yk1tQa+fCJmJnzEKWQSpCUBVVFNtHq/HwjX4mSdNE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21510" name="AutoShape 6" descr="data:image/jpeg;base64,/9j/4AAQSkZJRgABAQAAAQABAAD/2wCEAAkGBxQTEhQUEhQVFRUXFhwYGBgYGBoZGBweHR0ZGhgeGBoYHSggGBolHRwXITEhJSkrLi4uFx8zODQsNygtLisBCgoKDg0OGhAQGywkHyQsLCwsLCwsLCwsLCwsLCwsLCwsLCwsLCwsLCwsLCwsLCwsLCwsLCwsLCwsLCwsLCwsLP/AABEIAMABAAMBIgACEQEDEQH/xAAcAAABBQEBAQAAAAAAAAAAAAADAQIEBQYHAAj/xABLEAABAgQDBAYFCAcFCAMAAAABAhEAAyExBBJBBSJRYQYTMnGBkUJSobHRBxQjcpLB4fAVM1NiY4KiFpOywuIXJENkg6Pj8VRz0v/EABkBAQEBAQEBAAAAAAAAAAAAAAEAAgMEBf/EACoRAAICAQQCAQIGAwAAAAAAAAABAhEhEjFBUQOBBBNhFDJxkbHwIkJS/9oADAMBAAIRAxEAPwDuMej0eiI9GD+U3Blpc9L03FNzqk/4h4iN2TGL6dzyVplvu5HKdCcxZx4Qp0wkrRzY4pY9Jf2jCfP5vrzftqi8OGR6qfKBqwaPVHlG9aMaCm/Ss4Wmzh3TFR47axH7fEf3sz4xanBo9UQ04GX6o9sWtDpZVjb2J/b4j+9WfvhyekuKsMRP+0T98WPzGX6o9sM/R8twctRX2/hBqRaWaH5POlRMyenFz1EZUZc5diCoKZhQ1D9wjYY3pTITLzS1CYabocGt9I5fLwktJJFCSSa8eD6cokAjRXtEYbNJHYMJOzoQv1khXmILHOsD0rny0JQkIISkAOk2FnYxJ/trP/ZyvJX/AOoio3ZhrRiB04m6ykHuKh8YcOnStZCT/wBQj/KYbMtGzIhihGQ/t0f/AI//AHf/ABwp6cJr9Ap20WD/AJY0pIHFmsKeUMIjmm19rFcxa5YUnMXAKiBYCuXuhNlbZWiYhUxS8oU6kpWpQI7iz+IiXkJ+M6SRDCIpB0ww/wDEH8vwMeHSzDesv7Bjqpx7Obi+i4IhhEVg6UYU/wDEPilXwhw6QYY/8UeR+EaU12Z0vonEQxQiMNs4c2nI84UbRkm02X9tPxjopIzTCEQwiHS5yVdhSVfVUD7oUiNJgAUIYUwYiGKEbRkARDFJgxEMUIQNpHo9CGPln0Cs6SYpUuQpSSQXABHM8459jsYqarMslRZnPL8mLzpdtRZWuS+4Cks2rPeMlNkEqCnT2FCp1L35VhSBskGGqiIMKRlqmkspvqXr3VvyhicKRlqmkspvqXr3Vh0/cLJhENIiGnCrGWopLUntekXbwqKwiMIsZaiktSTvekXbv0rFpKyU8e1/POIaMLM3Llpakneusu33VgacLNGTtUlqBr6VW79INI2ScThELYrS7UgB2XKuEV7zDZWHnBUlwrKlLLq9XLPx0gEuTiAJQUFOFkzLdl0s/Js0NPsrRPxWGTMDLD1e7RF/RMsWzDuUYFPl4gJWwXm6w5aB8mjcodiFznnZQpnT1e6/F2pXSCmVoIdnJ0Uv7RjwwA0mTftwNUya6qFurBG6WKmD6Vq9IRM+Y6AQWMslW6e1VhamlIKY2EOAOk2YPGHS8IoN9KssQas1NDyiLh8ZMJk5h2yoK3WZrd0Bl7TXllkgOqaEGhsWtzvFpZWi0xUlSgAhZl8wkF9GuIiKws7Sf/QPjESftlSUzFMncmlGtuJ5w/GbWKOvokmUpIZyO09+FvbDpYWi20hCYqcVtfKJpyg9X1erOFvelGaCYjamUzRlfq1oR2r5tbRnSxtFiYasxBVtMAkFJpOEm/Ft61uUeRtJKikZVB5qpWlCm5NbRaWVonAx6K+VtRKslFDrM7UFMnaevOFRtNBSFbzFBXbQP7aRaWNmt6EzGnLHGX7iD8Y2ZEcfGJSssKnKF1GireMdV2Mp8PJP8NPsp90enwS/1PN5Vmw5EMUIMoQNQj0o4gVCGEQUwxQjQGvhDCwhj5h7zl23sQF4ie2iyPKkU81UwZ8oNEjLTXVoMZuZc5frTVH2wGZjSAph2VBI3jV/dG0smOBs1czfbNRAal1am1dfOGLmTN6iqSwRuu6qPpXWkOn48pExgdwgDeNXv3aQmI2hl62h+jKfSu78qfjD6L2MXMmb1D+qBG7dVHale6BrnrrS0kK7PpFqe20FxG0CnraH6NvS4vy74SbtEp6ztbgBuNeFKGD0PsArEL4Wk5uzqdPwiFiMWoFIATVAJ3Q1nPdFpM2iQVdrcSF3GvCl6xX4rEIzuu5SDW7KALcIy/0FEdG0VnLQVDjdalbwwbWVu0Syiw3ToWOvOJSVyqWHCpt5d8eKZLBmDPl3rE3+6M4NZIw20oB93tZfSFeArD1baUMzsMrPVdHtr7ocqXJNHo+bta8YauTKLue02ZlDThFgsjv04oPQUDneNBxtHv08rhcZmz3HHsw04eWXLneDFiLcvIQ35mh7ns5dLVHnBjsgg6QE6PmHrio+zpC/2iN2Jeg3hUcLc4AMAkFJBO7QWq93gY2YkZGJ3HIpxZ34WEPsiT/aLkaUFUnhT2CkNV0gHqlhyQfNzW9ojjZKaAE0XnDp14fjDJmxgQrebMrO+Sx4dqvfSL2RImdIEMxQT3oQR41t7olTNoygFlSU7oSpToBd3yv6xHsaKbE7MFSCKrz2s2nOLQSJKkqCx2pac++26LU9G94UDDT8ZJSV5gh5a05t09o9k81UodIRU6SC2VDpmtYj6Q6jio8ecJiMLIV1jvv5VLZY9F8hDml/GFm4OUSsupytMwsU3HZatvhDjsMiJXIdLJQCmYpCWJos9tuZo4hkpGH3AkJspCWWbemBSv3Q47Olu7zA03rdO0zMKdk15wsrZqUqQQpe4tSwCmhKrp7hxitdlT6GykygxRcoyp33dI5a11jafJ8uuIT9RX+MH3iMNI2UmWJbLUerQpIdDZs1qvRmjVfJ/iP97mo0MgKH2mPuHnGofnRjyL/Bm+IhihBiIGRHsPKAKYaRBiIYRGrI1MCxUzKhSuCSfIPBYrekc7JhZ6uEtXtDR85HtexybBfqxzJh5xKDoiqm7Oo+/nDcLRCI8nCJGWq91RUKXJ4xrlhR5U9HBFV5eye1zrfnDFz0VcIIzZC4NTo9an4x75ogNVdFZxTWt6UENXhEcV/rM/Z14d1qxY7LI2ZPl72YINQlbg1Ombn8Y9NmS9/MlBZgu9bs8NmYRBffVvLzdnWm73c4bNwiSFjORnIJOV2IsOdzWLHZZHzlyhnzJRQALqQ92BpSM/teY00gAMyfCgpF5PwqVdbvkdZlfdJys9Obv7Io9qzh1qxzGnIfhGo7hLYlYaW6UP6ogxwwhML2UfVESlCOElk6rYp/0fMZmL5307PwhkzBTGWwLuMlBbVoLKxSiLj8+MGE5XKNWFEOZg1uthoMlBfXvga8IrhTIG3fS/OkWQmK/Lw1U1X5eCxoq/mqqOm6CTu+lVh7qQNGEUSh03fNukNw7otFzlcPfAJuKUHp7/hDZUyPgsGSh1Bi/Aj2GExOFIFz5mJuExBWHPdCYoxnkeCk2rPqpJJADVF7AxfpwaVpUTMCSuSEFJSSzEHM71HKM9tZIzq7hr+6IvsLImqShSM2TqMtDTPpTjUV5x1eyo5dhcRssL6wCanflJl2NMrb3MHhpA8XsnOJzTEfSJQHL0yPU8i9IcrDTwbLpJy9r03pre1ecMXJnsqiqyQBbtuKV1vFksDsVszMqaoLljrJktYcs2V3zFqPRu+PK2YSokKl1xAmjeFqAg86FuMDnpntMyhb9UjLQdumcDirlDcWucBNypW+VBRugua5gKVNnEWSwPRs6YCghSS05azv+grjzD25RouhE1toSa9uTNT5ZTGbxM2aDNZKiBMRl3SXQXzMwqzX0i46PLy4/CH+KpH2kke8CJXqQS/KzrxEMIgxEMIj2HlAkQNQg5EDUIQNJFB07nZcFO5gDzIi+CoyfymTWwbetMSPefujwx3PbLYwSUUSkeq3sgMrArHV07IINdTbv74di5mUKNKCj2iMqfUhk0lZjT80hVg6sLIwK09U4ognNXizd8Dk4CYBLBB3VErrZ2bvgYn1TRP6oqt3+yEkYhzKoneST5HSHIYHfNZoAcFxMzqrZNT5QisJNqGU/XZr+h52vSB4bElXU0TvlT30ZmrzMNl4wkIOUbyynWwvr7IsjgdOw80hYGaqwU19Glq0FYp9opBmLPPjyi1VjS3/AFuruq3nf4RSY9DzFmlzDG7B7FzIskfuj3CJ2WnhEGSKJHIe4RYBW6e4+6OJ14JcvoeEsDisOF5AvIcwXVOYADUtpEzA9DusyhOIw5UoAhJUc9nqlnBraOlKlD5tUf8ABYtQtl43iRhMIlKUMkOlASCzqYAa3jRk57/s6nevJ/q+EMX8nc/1pR8T8I6fHois5RM+TrE8ZX2vwiu2j8nWKShSmlkJSSWXVgHNGrHZ4Bjv1cz6ivcYBs+e8HIZMMnRaz5OVUxPBagO4Et7GiqxN4yaKLasolb8Up90WmCxDCQlhvSVXu6QKe2Kvar5wz9lMW+xMWRLw6H/AFjgboNUtrpcd8dXsjkt2Lh8eVdW2XflKVc3TZq2qIVG0FHLbekqmUJul7VqKCsScPtML6pj+tKm3AOyz91x3w2RtJK+rbL9Jmy7jdln+r3awUuh9gZWPWrKwJKpBm9tWjvV/bDf0mpid6kkTBvm5IBFvbBsPipagGynrApTkKJIDAgEndTW2rwzD4qXusEnOkqDpUTlTcAk0Tyix0PsbO2qpOYgHclJmDfbtNbdp3xJw8zLPw6/UxEpXtD+wwP53LIG7LZUvN2TVAfn2Q1oi7RmvLUpJA7Kg1qENeLFoHbR9AqTDCIJmzbwsa+dYaRHqTPIBIhihBiIYoRsDL7D6aOXUAbkmpL1e1gXp3HhB/lIxmeRhhQZ5uYX0DagetwjBdD9sjChc4spag0pJLB6upRBcAPqLA2iXitqzlmX1pVMCwplqSWILElBUkBgQ1OBjx/c9f2HTJ4S6jYDg/s1hJ2KAzAtu33Tq/n3Q1cpKwUrJApUcobMwyFZ3UoZ2zMLEcKcz5QKqyLserGAON2ic3Z0+HKE+dp/d7Obs6X8Bygc2Qg5iVKGZOU0sLhuNhCKkI9c9jJbRmfv5Q4DI5OKScrZN4ZhuGw4cLQxGKQrIAJe+4TukWvl4GorDRh0ApOc7qSkU0Op4GtuUMlYZCTLZZOQnKG7Ts/czQY7HIpxaCAQJe8phum9aj96M3i5pzLA9ZXvMXycIgJQBMfKoqBy9o1pyakUqQVqVlSSylOzesWv4xuO5l7FtLNfL3RYrVuK+qfcYrghT2MSlncN3Y8eBjidTtu093DTeUlXsQYnCM/tfb+GVInJTOQSZSwADUnKaCJp6Q4b9vL+1GjJaR6KY9KMJ+3R5274Mjb+GNsRK8VpHvMRFnAsQN1XMH3RE/TeG/8AkSf7xHxhszbWGIP+8SbftUfGJkco28nfz+tmHiglPuaM3ixWNZ0mnIV1ZQpJYzQWI4orQ61POMrjTHKOx1luZ/aqmUnmkffFlsFKTKlFQUVJKshBoCaHMHqKDyiFtRNU0J3dA+p5RI2RhitCLJyTs7K3aAmwIvHo4Rw5ZaSsPKTkypmbhORyKFV3rUW8oZJw0pOTKJn0ZVkdjVV83KggMvZhGWsuk8ze0Ozw+tyhJezFbtUUnGZ2h2eHfW0Wey9B8PgpaQkJ6z6MKCHA1qc32bwyTs+WkIA6zcBSlwK5r5vuPOBYfZqgUnd3ZkyZcdkpPtqKQ2TstYMsslkrUuhHZVw51tFnssdEhOz0ACszdQZYcXBvmpe7RG2hJCZakpJIEtgVBjSFw2ypieqoGlqWosfRU7HvoIGjBqloShYY5FC70JLV7oHZKjvWxJufDSFcZKP8IiWRFJ0BnZ9nYRX8IDycRfER3R52gJEMIgxEDIjaYUci6O9HUSUpxm0AUygAUSw4WToqYKZE0OtS3dEbpX0qOKnyly5apctEvKgEByHLtoRp4RabL2kcVh+vmdZMmoURMEtUlUwgenLlTwQV2swbSwjMYjaqUT+rCsQZSWZE5CUzEqFShaHY1vYmPIz1FmMShYTkmFSgpJVQpdnehqO6sPmYaYygynMx7+jxvQRAO8ZZQEklqi9L0o5L1tbnEyXjSUpNd4kds6a8+6KLYNHsRJmtNYKc5Siugd2rS4hZ8qZmmsFMUshjrqRW9IavGkAmtJmTtn4U7obOxhAWWVuM2+au7tTdjWegFVLmP6TdU1/SbvvDJaJry3zsEHNftVZ63t5x6ZjSCsb26nN2tXFqUMM+el23uxn7XJ+F+fsi9EMliYOpzBfpZyX5EZo90aQCZh+r7c8MVjCcva3k5jvcHFd2sV2y8YqUl0gMoJcmtn+JgZpI2ATDozStvTOCPI/GFTtuaSGSk2FjrQa6xk0aNRLGzZVaF3a7vbwjznVr0b8Y1uI6GJRI6xUxefInMlhlzKYFnDgVN+ERdu9GkYdUoGcohZIIyjMWy9moGtzxgbpElZnmgKkBxTjF+rYacyQFTGIUbSno1iJra6mE2dsRE7EdSmaU7pVVAen1VlJHcYNQ6SgCA1oVUbn/AGe/8x/2v9cNV8nn/Mj+6/8AJGgMMoQFUocI1EjokVLy/OANAepL5gagp6wUFK6+/B7V2quTOXK6sKyLKAXuAogGjjhYm8ZUk9hcWSZoYhg9CWtw1iJjllIBKQN5ILHNe+gpz74dKxE5ZJTJUopSSyUrUW4lhQc4gz+kCgxQmher1YcmaoPGNJpg4s9OxKhns6ZoFtCz9/fCzMQfpOzuzALC3x5weZtQpz7x+jYdlJu9uNjHpm01JzVLy29EG72428I1joxnsEJ7LPZ/XoTYWUWNeNYjzMU2Zwik1KS6RYtU86msT0bTKVOTRBS+6LE11rTygczaJRmD/qwB2Xu48bRY6HPZFViKmiP16UndFi1e9zeHSZjkndDTFCgam63jW8Hm7RKc9ew3ovd277eEDxGKct6hAs1xx1tE6rYsnXvkpmZtmyR6qlp8lGNYRGF+Rpb4Ocn1cSv+oJV95jeER1TOLBEQ0iCkQwiNWZo+YpOJ+jVKISUqchwDU5Xr/IB4QQL65RzEIXlF6BRSGapopgPFogTUgmli7a+2HmY7EULV5kce+keW2egvtiT8oYJBIYuSxY2byi+R1ZAyoDB8rGgOvfGW2ZPCluWS/DnQ20MaRBADAinOBSY0FX1YoUAOXAzelx56Q1cuWXdFD2q3NGPKx84GpQJBo4t43hVTIdTChryyVbrmy9692HLSGzerFSmwZ39GzQxAAJI1LmB4hIUCDY3i1MaGzjLyEpSaJISXsG766xGwmICpMuUE1ZripLt7/ZEnDYZJGVwE2qdD77xIly3CurUhGU0It5MS4AGmkYl5awWxWSNjzCQnrUOxdq14Uvp5xY4TDhMsgqCqlimr3ApTLfXnZqtxO0USUuarWg1TS5uol9KhrvYRjDjVFWZy+pJ95gi5SQWd0290tkLlkIk74QE5yU7rMaJBJNogjpnJUJJXKWlSFKolKShyRmoVE0IseOkcaTj1OSTfn7vzpEzC4zK5JcAMmv500hkpUKlR2Of0pkkhXVilKyk5S7PZwSGo9o9g+lclM8TihQLZSEpADcgDQxyrDbc7RykkmxW7aFiQ/GDHbn8P+r/TDGDeR1na/wDaHhswpMZi+6Heja/W9kP/ALf4NQIUZiRbsGvHs2jiH6b/AIf9f+mEVtv+H/V/pjelhqR0TpL0pSqXlwy1BRBBWykqFPRJq/O492ExGKQ2UAvlADUS4TRw9nEQFbazeh/V/ph+DldYhcyoIzUvYaloF49Jpz1D5crFByFVLWUwIBzMprh2LcocqYgS+rmJU5JBIbik8eBEQRtqdxH2RBcKkzpZWs1CjYAClP8AK8NUZslqkyzmfM6u1bR2bzhy5Ms5nz7wZTcrNziKjDjOV6kMeET8PhBNzBRZAG8zu3JrWic6VsKQCbKlkKfOygymaws3OJOJwaFKm5s28pQU1bKPZEMTiUkpl4cMmiVLAqxfsk1dgaVI8YPtLEIlqBOQKOa7kvdVBep/COL80uApETESZTqSpRBUA4cOwt3HxN4r1YpBSVZVoUpQ7Vt3gRT0iPCJW1MShKULYGlHFTXhoL66xVq25qEgg2DCncNI0vJNrYjrPyIT3TjUO4EyUsfzJUP8sdNIj5l2b0xnSFLXIPVlTAkAWdw4AYx07o58rKJpy4iUpOvWIBKQP3hcEkaUvZq9oz7MtHSjDFRQo6aYRRZK1knTq1v5NCbU6XYeTKM0iYpIZwE1rQdoge2N612H05Pg+eQnIUEtzEAUphyrATiCQBbiYXPHFI6NhZMyoOZm1fxjRFCAS01JKJRcAGzXSbKvamnOMstRf8/kxa7MxecdWbsQk8HZxTiw8oHayCLCTNrK1oSD4q+ECkzBllA6rNv5BEk4IpZWZJCEKTQ6h3YG4rcRAlM+HAPpn/En4RpTT2KgsyduzDxWP85hZq96bSlB7RESSoGXUtvuPL8YvcDgUDrJk4EozO1QzKo9avQjugl5FFWxobs+QVpWneSkpTmWAWADFntmqa6O9dJWO25KlKKRvFLmiUhuRNSImT8dLRLzsClwBYgi+gsKiOf7VxgnLzBJHeQT4skB+XtMeeK+o7YFsDIn5lzCpJsBnA4v2hck8ebtEzHbElEpr1dFKIqVcgApn0fg8V2zMIZM6Uoqck5mykHLlfMCsNaoGraXAdqY7MrePglTlN6Ozam0brOGQDaMkylNuKBFwD3a1EBRMLWofz3xFWoUI84aVEtrHVAWBWAaOO+Dy0kuwteoHviuRN5wRM9SSCCQ1jDbWxB1zece6wwyehSqhCraJhRKX6ih/KfhGtQ0eztF9sFTyZn1lD2CKOZJV6ivsmLPYM0JQpKt0mYaGhqlIpExKgTSzxdbDLyV96vfFIl2SAjQOQItdizQlEwKOXe1cXA9jvEyJWzNm9aFmwSG4EkuzkgsOWvKLXColyQZaV1WMu8XDpBNmreo4NwrFwj/ADbIFpSpQKgLOCTcs1CU8bwHF4kYcSkFs3V7ybuokdpR0f3mPHNuTaIHKK5SM6UJ6xbBLVDaclEkEuIrNoyj1CCrVSmr7Ej1R4XMW0rHgB1gGY2Ybwd1cDozDhpFT0jxxWsL9FQpZiOFzZwLmNQuyKqbilKSkaJDXP51gImBjuiD4nFZn3RmJfM9asG5gfeYhx3QDgtonq2oS3KvjpFaTCRNJkX+A26UqSpTugulQNR8QeEaHH9MTOw65XVpUpXpFeRgKjdYudLxz8QSWOcDijanKOEScOgqLAOeAv4QXB4dc1YRKSqYs2ShJUo8WA090RlFief58Y1+zMIEoGUzElaRnyzFJzU9IJIcV1jRgtNh/JlOmFKsSvqkXKEMtZGu92EtqqoEMxuysNMpJQEygWlkElSmoVqUoOrNRn0AoICcIlVFGYoGhBmLL97q749+jUaGaO6ase5UZpmsEKRgpkpasxzS1JIL+1/HX3Q/qZQyENSorar8YkjZyQQQucCKv1yz71RS9I8OlAlly5zCrNoaMOJhSoCcjCygEggZczt5PrWwpB+k2MAkpBKSVZsrE1B4tTufneM5iD9DKHNR9sGwSh1OWzzDV20SdaAXglG6ZFaMQUhgTxMJJnkF6Eu8OxssBagmzm94XD4jKCONDQP5kFouAPYnFKmLKlVd6XHc5uIjqW/3co8uGwkeABhwaGkwjQkOVQ0heso0BMOSIiNFgNoISgBRY10/CDHa0r1vYYzIINDDVirCKyNMra0r1vYYr0T3WC/pD3xWUctTxg0qZUU1EIk7DY1SbagPErABc5WVitRy0F6rS/cKl+AeKcKY90W3R/aHVKXfeS124V+7xjnJusEX+3pkkyi5ACFskpFixLVpp7ordpzEzkrKVVSlgaqdmYEu2YgnziswCUlU1Sy5AzJSSU5jy4tmcaxJ2rMCZUvq3GdBJfL2XoGDvUAu/COUI6cEUEw1JOta/fxhCtxxOkLMU5f8BwtA0mO5FhjcCmXlBWXZ1BtauPAhj38ogHwh4m7rAQJRgRCQjQpjyVQkI2kS8IlIJKiA3Ej4xo07JwZQhapglqKUlScwIcAO6TVibiJi8VISrLmlvRt0OQag+IjQFFhsGhS1gsGRm14cPzeE2nmEwgKIZhRRApyH5rEObO3yQ49nB/OvnEnE4gKVmFi5BtQcrxblssFhs6WrK5UrsEdo6xW55hniWmZNqsJDLWfIAufCLeUcoDlIdgG4EPU8becCwmFMuaJyFb6VZhQUOh74HFo0mQcOqamdLSuZMG8l0la37QoQT3vCTlqmJ3iVMtTObCln/NINMUpU5iQahb92g5fGCCSiVuklQZ9L/ke2C63IjzZbpQOD+8Q3qx1eV/Sfnw+6Jq5sgjK1OPnr3EeURZ+HU7hKm5gjXmLQqVg1XINMsBK6k2uHI7XvhuMwBQQXo7E8LffB0SizFtH8D+MemZiKuf8A0YaAr+pLPUgVj2Mw5SsouxIfup4PFhLQ1ADXiIbiUJM1WZzVTHm+74NA0KKoS/fCKSQYmTkjca5d+VaeyvjAVYc+we6KiaAqk25h/CHdQpnaCnDqPk0SFyVFP5/dhoCAiSXtrFlh8EhbGunJ3zW8hWFlYYv4jwqTBcNJUACQ9E6H1VQ0RImYJCrvVT0YVIQDarU99IQ7ITvMlTB9f3gE/fEuQggmhJdHuanlCgKKjQscntWon3CASMjZKMwDKYlQ7XBUtI5+kYHh8AguwPZ48VkD2D2xa4aikFqiZ75qGfk6T5RCwEohKHB7KPcVV9sRCyMOgTBmD5So31BCU18/zann4NSVFyC4zFvf3xdSZRIQ9KS/aoqPjaPdU6QR6SEDhdUxz+eMZ05IzSpDfnnA8tuQi32lh95wHdRfzP4RXzJbFvD2tDRA8ghAgUcfn8vEmS1c3FxR/wD1x+EEloTUEh6Nuu4txoYVEmyGAOA0jzBrDXTwEGmoSOySdbN98My8oaMgdoNmFuyIl7RmuZbFs0tAcM9mvFvsOcMtWvqHiXiVpzOWfuaBo0iqV0Xxb/SSij/7CEf4jBTsVRXh5QMt1AJ7Qq6uAc1f3R1Kb8ncodhm4EGnc5LRk9udEJkrESwhLJyupRASjeXlO+WSSEnMzvAqfJpNx4MvisKZkwyJsxErJ2lqBIdrMOL6cI0OB6NqmIzIxckiwzJWg8OfnEdOwloxKncS2ICmzBgEFJBCjQkqH8t60n/otOiwe7Kf88bddmMkDE9EJ6JgUqdh0nQFZDjkSIkYXohiJiwoKw6srOnrK0rYiJkjZE1W7KExQ4BLD/Fl9pg8joxi0kESSG45B994KXYp1wMw/QrEAjNIkFjosp1B0HIh+cXeH2FNCUIMoJTm3gmapsrKdgDUvlp7YpNobNnyyJk1Cwr1iUnuYAQFM+c5IVNBN99QJjLg3yKkkzT4LYGRGWYc54sf3zr9YeUDkbFRmXnlJ7Yy/VZPLiFecVeG2vPlmqpn8xUfeYnJ29PUaktwAS0ZcJGlJUU20sZs9O7RRpVI4OFXa8ZXaeIlKnhcuX9GPQzEPf0mpUg62aOrI6rEAdenMf3sogaug+CVUJI+qt/jEmluVN7HJ8ZtFK2CcOhAzPRaj4BxT8IGjFD9ml/rGldaR1hXyf4TjNH8w+9MQdodC8NJlrmJmTQQks+QgFmrugm9gQ7wuUQ0y6MD1uTtIQnSqlGz2A/NIajGVB6tDVYEqY20ev4xabMmSZilibLAZRAOYgvQhID731udospeHk/PFSFSFlxnSVLJ3WqR7KFzQ1jk/Mo7g1RSHpMkED5rKL81crO/5POJEvpTLucHLNH7RFz3RdYleElzOrGFzLAKgGJJo7JfWho0FwfzZUtEwYZKUqLJcJ4kCjxz/Eqr0v8Avszb6KCX0qTnX/ucshIU2+QxJBSVUqzFmZnMTMN0mkvv4BLZAd2bq9bo7Nm4b1S8XpkyUFjJlhR45T41NhElGHluQJEtxyQ/HhGX8qP/AC/3LU+jNTOkeGUCBgimoHbSaVzaJynhEyRtjAUBwswcyZZ8y4i4kzkqKgiXL3Sx7PLlAdn7TzTFyxJyFBrQZS1iDlZi58ol8lcp/uOorMdtLCy5aVpwZmEmoSoEUBNClJPmIFtSV9GsyMJlYSilSiDlCsz5kij89HrGuRjwXDJJDOM1h5QGfjZQmIlErClg5bkUZ+64/Jg+u3t/JqzG4nBqJWPmRpITMBd6ls1NddwVpEHC7EVMMpUyTMClhT76ECnZJCkky1cQXejNG8VMBX1aFJKwMxDkkBwOA1bjApk0hRSSxCXsbE3Z/wAtE/kSXAO+jB4no5OQmYsS0qGfKkDeNCzlN2fUU1tCTui84KWMj9WkKLFwp3bIfSZqtUP3RtMNjFKmTJdUlGWuQsXezqvR/GJBQrVZ+z5wP5UlwZcjAzejc9IT9FmKklTAuwYUNmNRS8Dl7IxCgCJUyoKraBrA11teojanFNN6pSpgJDpOVIB4gUPLzirR0ilGYqXmWlQfKSxSSHvQMaHzjUfkTeyLPRnJWx57o+jWM4zWYsGJPJnF+MeVsuZvOldGfd9bs3IZ6+UafZ22kzVFKUzLgEg0Yk1tQa+fCJmJnzEKWQSpCUBVVFNtHq/HwjX4mSdNE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21512" name="AutoShape 8" descr="http://4.bp.blogspot.com/_3jZUel_N7d0/TKQGCrQpRFI/AAAAAAAAACg/Mgm3o_DSXqI/s1600/valparaiso-chile-429-Foto-870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937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Los poderes del Estado</a:t>
            </a:r>
            <a:endParaRPr lang="es-CL" dirty="0"/>
          </a:p>
        </p:txBody>
      </p:sp>
      <p:sp>
        <p:nvSpPr>
          <p:cNvPr id="4" name="3 Elipse"/>
          <p:cNvSpPr/>
          <p:nvPr/>
        </p:nvSpPr>
        <p:spPr>
          <a:xfrm>
            <a:off x="285720" y="1643050"/>
            <a:ext cx="3024336" cy="129614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PODER JUDICIAL</a:t>
            </a:r>
            <a:endParaRPr lang="es-CL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Flecha derecha"/>
          <p:cNvSpPr/>
          <p:nvPr/>
        </p:nvSpPr>
        <p:spPr>
          <a:xfrm>
            <a:off x="3995936" y="2204864"/>
            <a:ext cx="122413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5 Preparación"/>
          <p:cNvSpPr/>
          <p:nvPr/>
        </p:nvSpPr>
        <p:spPr>
          <a:xfrm>
            <a:off x="5652120" y="1772816"/>
            <a:ext cx="3024336" cy="936104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Función  llevar a cabo la justicia-</a:t>
            </a:r>
            <a:endParaRPr lang="es-CL" dirty="0"/>
          </a:p>
        </p:txBody>
      </p:sp>
      <p:sp>
        <p:nvSpPr>
          <p:cNvPr id="8" name="7 Flecha abajo"/>
          <p:cNvSpPr/>
          <p:nvPr/>
        </p:nvSpPr>
        <p:spPr>
          <a:xfrm>
            <a:off x="7164288" y="2852936"/>
            <a:ext cx="36004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Proceso alternativo"/>
          <p:cNvSpPr/>
          <p:nvPr/>
        </p:nvSpPr>
        <p:spPr>
          <a:xfrm>
            <a:off x="5868144" y="3789040"/>
            <a:ext cx="2736304" cy="108012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Sus autoridades son:</a:t>
            </a:r>
            <a:endParaRPr lang="es-CL" dirty="0"/>
          </a:p>
        </p:txBody>
      </p:sp>
      <p:sp>
        <p:nvSpPr>
          <p:cNvPr id="10" name="9 Flecha izquierda"/>
          <p:cNvSpPr/>
          <p:nvPr/>
        </p:nvSpPr>
        <p:spPr>
          <a:xfrm>
            <a:off x="4139952" y="4077072"/>
            <a:ext cx="122413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10 Redondear rectángulo de esquina diagonal"/>
          <p:cNvSpPr/>
          <p:nvPr/>
        </p:nvSpPr>
        <p:spPr>
          <a:xfrm>
            <a:off x="683568" y="3645024"/>
            <a:ext cx="2736304" cy="11521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Corte Suprema y Tribunal de Justicia</a:t>
            </a:r>
            <a:endParaRPr lang="es-CL" dirty="0"/>
          </a:p>
        </p:txBody>
      </p:sp>
      <p:sp>
        <p:nvSpPr>
          <p:cNvPr id="21508" name="AutoShape 4" descr="data:image/jpeg;base64,/9j/4AAQSkZJRgABAQAAAQABAAD/2wCEAAkGBxQTEhQUEhQVFRUXFhwYGBgYGBoZGBweHR0ZGhgeGBoYHSggGBolHRwXITEhJSkrLi4uFx8zODQsNygtLisBCgoKDg0OGhAQGywkHyQsLCwsLCwsLCwsLCwsLCwsLCwsLCwsLCwsLCwsLCwsLCwsLCwsLCwsLCwsLCwsLCwsLP/AABEIAMABAAMBIgACEQEDEQH/xAAcAAABBQEBAQAAAAAAAAAAAAADAQIEBQYHAAj/xABLEAABAgQDBAYFCAcFCAMAAAABAhEAAyExBBJBBSJRYQYTMnGBkUJSobHRBxQjcpLB4fAVM1NiY4KiFpOywuIXJENkg6Pj8VRz0v/EABkBAQEBAQEBAAAAAAAAAAAAAAEAAgMEBf/EACoRAAICAQQCAQIGAwAAAAAAAAABAhEhEjFBUQOBBBNhFDJxkbHwIkJS/9oADAMBAAIRAxEAPwDuMej0eiI9GD+U3Blpc9L03FNzqk/4h4iN2TGL6dzyVplvu5HKdCcxZx4Qp0wkrRzY4pY9Jf2jCfP5vrzftqi8OGR6qfKBqwaPVHlG9aMaCm/Ss4Wmzh3TFR47axH7fEf3sz4xanBo9UQ04GX6o9sWtDpZVjb2J/b4j+9WfvhyekuKsMRP+0T98WPzGX6o9sM/R8twctRX2/hBqRaWaH5POlRMyenFz1EZUZc5diCoKZhQ1D9wjYY3pTITLzS1CYabocGt9I5fLwktJJFCSSa8eD6cokAjRXtEYbNJHYMJOzoQv1khXmILHOsD0rny0JQkIISkAOk2FnYxJ/trP/ZyvJX/AOoio3ZhrRiB04m6ykHuKh8YcOnStZCT/wBQj/KYbMtGzIhihGQ/t0f/AI//AHf/ABwp6cJr9Ap20WD/AJY0pIHFmsKeUMIjmm19rFcxa5YUnMXAKiBYCuXuhNlbZWiYhUxS8oU6kpWpQI7iz+IiXkJ+M6SRDCIpB0ww/wDEH8vwMeHSzDesv7Bjqpx7Obi+i4IhhEVg6UYU/wDEPilXwhw6QYY/8UeR+EaU12Z0vonEQxQiMNs4c2nI84UbRkm02X9tPxjopIzTCEQwiHS5yVdhSVfVUD7oUiNJgAUIYUwYiGKEbRkARDFJgxEMUIQNpHo9CGPln0Cs6SYpUuQpSSQXABHM8459jsYqarMslRZnPL8mLzpdtRZWuS+4Cks2rPeMlNkEqCnT2FCp1L35VhSBskGGqiIMKRlqmkspvqXr3VvyhicKRlqmkspvqXr3Vh0/cLJhENIiGnCrGWopLUntekXbwqKwiMIsZaiktSTvekXbv0rFpKyU8e1/POIaMLM3Llpakneusu33VgacLNGTtUlqBr6VW79INI2ScThELYrS7UgB2XKuEV7zDZWHnBUlwrKlLLq9XLPx0gEuTiAJQUFOFkzLdl0s/Js0NPsrRPxWGTMDLD1e7RF/RMsWzDuUYFPl4gJWwXm6w5aB8mjcodiFznnZQpnT1e6/F2pXSCmVoIdnJ0Uv7RjwwA0mTftwNUya6qFurBG6WKmD6Vq9IRM+Y6AQWMslW6e1VhamlIKY2EOAOk2YPGHS8IoN9KssQas1NDyiLh8ZMJk5h2yoK3WZrd0Bl7TXllkgOqaEGhsWtzvFpZWi0xUlSgAhZl8wkF9GuIiKws7Sf/QPjESftlSUzFMncmlGtuJ5w/GbWKOvokmUpIZyO09+FvbDpYWi20hCYqcVtfKJpyg9X1erOFvelGaCYjamUzRlfq1oR2r5tbRnSxtFiYasxBVtMAkFJpOEm/Ft61uUeRtJKikZVB5qpWlCm5NbRaWVonAx6K+VtRKslFDrM7UFMnaevOFRtNBSFbzFBXbQP7aRaWNmt6EzGnLHGX7iD8Y2ZEcfGJSssKnKF1GireMdV2Mp8PJP8NPsp90enwS/1PN5Vmw5EMUIMoQNQj0o4gVCGEQUwxQjQGvhDCwhj5h7zl23sQF4ie2iyPKkU81UwZ8oNEjLTXVoMZuZc5frTVH2wGZjSAph2VBI3jV/dG0smOBs1czfbNRAal1am1dfOGLmTN6iqSwRuu6qPpXWkOn48pExgdwgDeNXv3aQmI2hl62h+jKfSu78qfjD6L2MXMmb1D+qBG7dVHale6BrnrrS0kK7PpFqe20FxG0CnraH6NvS4vy74SbtEp6ztbgBuNeFKGD0PsArEL4Wk5uzqdPwiFiMWoFIATVAJ3Q1nPdFpM2iQVdrcSF3GvCl6xX4rEIzuu5SDW7KALcIy/0FEdG0VnLQVDjdalbwwbWVu0Syiw3ToWOvOJSVyqWHCpt5d8eKZLBmDPl3rE3+6M4NZIw20oB93tZfSFeArD1baUMzsMrPVdHtr7ocqXJNHo+bta8YauTKLue02ZlDThFgsjv04oPQUDneNBxtHv08rhcZmz3HHsw04eWXLneDFiLcvIQ35mh7ns5dLVHnBjsgg6QE6PmHrio+zpC/2iN2Jeg3hUcLc4AMAkFJBO7QWq93gY2YkZGJ3HIpxZ34WEPsiT/aLkaUFUnhT2CkNV0gHqlhyQfNzW9ojjZKaAE0XnDp14fjDJmxgQrebMrO+Sx4dqvfSL2RImdIEMxQT3oQR41t7olTNoygFlSU7oSpToBd3yv6xHsaKbE7MFSCKrz2s2nOLQSJKkqCx2pac++26LU9G94UDDT8ZJSV5gh5a05t09o9k81UodIRU6SC2VDpmtYj6Q6jio8ecJiMLIV1jvv5VLZY9F8hDml/GFm4OUSsupytMwsU3HZatvhDjsMiJXIdLJQCmYpCWJos9tuZo4hkpGH3AkJspCWWbemBSv3Q47Olu7zA03rdO0zMKdk15wsrZqUqQQpe4tSwCmhKrp7hxitdlT6GykygxRcoyp33dI5a11jafJ8uuIT9RX+MH3iMNI2UmWJbLUerQpIdDZs1qvRmjVfJ/iP97mo0MgKH2mPuHnGofnRjyL/Bm+IhihBiIGRHsPKAKYaRBiIYRGrI1MCxUzKhSuCSfIPBYrekc7JhZ6uEtXtDR85HtexybBfqxzJh5xKDoiqm7Oo+/nDcLRCI8nCJGWq91RUKXJ4xrlhR5U9HBFV5eye1zrfnDFz0VcIIzZC4NTo9an4x75ogNVdFZxTWt6UENXhEcV/rM/Z14d1qxY7LI2ZPl72YINQlbg1Ombn8Y9NmS9/MlBZgu9bs8NmYRBffVvLzdnWm73c4bNwiSFjORnIJOV2IsOdzWLHZZHzlyhnzJRQALqQ92BpSM/teY00gAMyfCgpF5PwqVdbvkdZlfdJys9Obv7Io9qzh1qxzGnIfhGo7hLYlYaW6UP6ogxwwhML2UfVESlCOElk6rYp/0fMZmL5307PwhkzBTGWwLuMlBbVoLKxSiLj8+MGE5XKNWFEOZg1uthoMlBfXvga8IrhTIG3fS/OkWQmK/Lw1U1X5eCxoq/mqqOm6CTu+lVh7qQNGEUSh03fNukNw7otFzlcPfAJuKUHp7/hDZUyPgsGSh1Bi/Aj2GExOFIFz5mJuExBWHPdCYoxnkeCk2rPqpJJADVF7AxfpwaVpUTMCSuSEFJSSzEHM71HKM9tZIzq7hr+6IvsLImqShSM2TqMtDTPpTjUV5x1eyo5dhcRssL6wCanflJl2NMrb3MHhpA8XsnOJzTEfSJQHL0yPU8i9IcrDTwbLpJy9r03pre1ecMXJnsqiqyQBbtuKV1vFksDsVszMqaoLljrJktYcs2V3zFqPRu+PK2YSokKl1xAmjeFqAg86FuMDnpntMyhb9UjLQdumcDirlDcWucBNypW+VBRugua5gKVNnEWSwPRs6YCghSS05azv+grjzD25RouhE1toSa9uTNT5ZTGbxM2aDNZKiBMRl3SXQXzMwqzX0i46PLy4/CH+KpH2kke8CJXqQS/KzrxEMIgxEMIj2HlAkQNQg5EDUIQNJFB07nZcFO5gDzIi+CoyfymTWwbetMSPefujwx3PbLYwSUUSkeq3sgMrArHV07IINdTbv74di5mUKNKCj2iMqfUhk0lZjT80hVg6sLIwK09U4ognNXizd8Dk4CYBLBB3VErrZ2bvgYn1TRP6oqt3+yEkYhzKoneST5HSHIYHfNZoAcFxMzqrZNT5QisJNqGU/XZr+h52vSB4bElXU0TvlT30ZmrzMNl4wkIOUbyynWwvr7IsjgdOw80hYGaqwU19Glq0FYp9opBmLPPjyi1VjS3/AFuruq3nf4RSY9DzFmlzDG7B7FzIskfuj3CJ2WnhEGSKJHIe4RYBW6e4+6OJ14JcvoeEsDisOF5AvIcwXVOYADUtpEzA9DusyhOIw5UoAhJUc9nqlnBraOlKlD5tUf8ABYtQtl43iRhMIlKUMkOlASCzqYAa3jRk57/s6nevJ/q+EMX8nc/1pR8T8I6fHois5RM+TrE8ZX2vwiu2j8nWKShSmlkJSSWXVgHNGrHZ4Bjv1cz6ivcYBs+e8HIZMMnRaz5OVUxPBagO4Et7GiqxN4yaKLasolb8Up90WmCxDCQlhvSVXu6QKe2Kvar5wz9lMW+xMWRLw6H/AFjgboNUtrpcd8dXsjkt2Lh8eVdW2XflKVc3TZq2qIVG0FHLbekqmUJul7VqKCsScPtML6pj+tKm3AOyz91x3w2RtJK+rbL9Jmy7jdln+r3awUuh9gZWPWrKwJKpBm9tWjvV/bDf0mpid6kkTBvm5IBFvbBsPipagGynrApTkKJIDAgEndTW2rwzD4qXusEnOkqDpUTlTcAk0Tyix0PsbO2qpOYgHclJmDfbtNbdp3xJw8zLPw6/UxEpXtD+wwP53LIG7LZUvN2TVAfn2Q1oi7RmvLUpJA7Kg1qENeLFoHbR9AqTDCIJmzbwsa+dYaRHqTPIBIhihBiIYoRsDL7D6aOXUAbkmpL1e1gXp3HhB/lIxmeRhhQZ5uYX0DagetwjBdD9sjChc4spag0pJLB6upRBcAPqLA2iXitqzlmX1pVMCwplqSWILElBUkBgQ1OBjx/c9f2HTJ4S6jYDg/s1hJ2KAzAtu33Tq/n3Q1cpKwUrJApUcobMwyFZ3UoZ2zMLEcKcz5QKqyLserGAON2ic3Z0+HKE+dp/d7Obs6X8Bygc2Qg5iVKGZOU0sLhuNhCKkI9c9jJbRmfv5Q4DI5OKScrZN4ZhuGw4cLQxGKQrIAJe+4TukWvl4GorDRh0ApOc7qSkU0Op4GtuUMlYZCTLZZOQnKG7Ts/czQY7HIpxaCAQJe8phum9aj96M3i5pzLA9ZXvMXycIgJQBMfKoqBy9o1pyakUqQVqVlSSylOzesWv4xuO5l7FtLNfL3RYrVuK+qfcYrghT2MSlncN3Y8eBjidTtu093DTeUlXsQYnCM/tfb+GVInJTOQSZSwADUnKaCJp6Q4b9vL+1GjJaR6KY9KMJ+3R5274Mjb+GNsRK8VpHvMRFnAsQN1XMH3RE/TeG/8AkSf7xHxhszbWGIP+8SbftUfGJkco28nfz+tmHiglPuaM3ixWNZ0mnIV1ZQpJYzQWI4orQ61POMrjTHKOx1luZ/aqmUnmkffFlsFKTKlFQUVJKshBoCaHMHqKDyiFtRNU0J3dA+p5RI2RhitCLJyTs7K3aAmwIvHo4Rw5ZaSsPKTkypmbhORyKFV3rUW8oZJw0pOTKJn0ZVkdjVV83KggMvZhGWsuk8ze0Ozw+tyhJezFbtUUnGZ2h2eHfW0Wey9B8PgpaQkJ6z6MKCHA1qc32bwyTs+WkIA6zcBSlwK5r5vuPOBYfZqgUnd3ZkyZcdkpPtqKQ2TstYMsslkrUuhHZVw51tFnssdEhOz0ACszdQZYcXBvmpe7RG2hJCZakpJIEtgVBjSFw2ypieqoGlqWosfRU7HvoIGjBqloShYY5FC70JLV7oHZKjvWxJufDSFcZKP8IiWRFJ0BnZ9nYRX8IDycRfER3R52gJEMIgxEDIjaYUci6O9HUSUpxm0AUygAUSw4WToqYKZE0OtS3dEbpX0qOKnyly5apctEvKgEByHLtoRp4RabL2kcVh+vmdZMmoURMEtUlUwgenLlTwQV2swbSwjMYjaqUT+rCsQZSWZE5CUzEqFShaHY1vYmPIz1FmMShYTkmFSgpJVQpdnehqO6sPmYaYygynMx7+jxvQRAO8ZZQEklqi9L0o5L1tbnEyXjSUpNd4kds6a8+6KLYNHsRJmtNYKc5Siugd2rS4hZ8qZmmsFMUshjrqRW9IavGkAmtJmTtn4U7obOxhAWWVuM2+au7tTdjWegFVLmP6TdU1/SbvvDJaJry3zsEHNftVZ63t5x6ZjSCsb26nN2tXFqUMM+el23uxn7XJ+F+fsi9EMliYOpzBfpZyX5EZo90aQCZh+r7c8MVjCcva3k5jvcHFd2sV2y8YqUl0gMoJcmtn+JgZpI2ATDozStvTOCPI/GFTtuaSGSk2FjrQa6xk0aNRLGzZVaF3a7vbwjznVr0b8Y1uI6GJRI6xUxefInMlhlzKYFnDgVN+ERdu9GkYdUoGcohZIIyjMWy9moGtzxgbpElZnmgKkBxTjF+rYacyQFTGIUbSno1iJra6mE2dsRE7EdSmaU7pVVAen1VlJHcYNQ6SgCA1oVUbn/AGe/8x/2v9cNV8nn/Mj+6/8AJGgMMoQFUocI1EjokVLy/OANAepL5gagp6wUFK6+/B7V2quTOXK6sKyLKAXuAogGjjhYm8ZUk9hcWSZoYhg9CWtw1iJjllIBKQN5ILHNe+gpz74dKxE5ZJTJUopSSyUrUW4lhQc4gz+kCgxQmher1YcmaoPGNJpg4s9OxKhns6ZoFtCz9/fCzMQfpOzuzALC3x5weZtQpz7x+jYdlJu9uNjHpm01JzVLy29EG72428I1joxnsEJ7LPZ/XoTYWUWNeNYjzMU2Zwik1KS6RYtU86msT0bTKVOTRBS+6LE11rTygczaJRmD/qwB2Xu48bRY6HPZFViKmiP16UndFi1e9zeHSZjkndDTFCgam63jW8Hm7RKc9ew3ovd277eEDxGKct6hAs1xx1tE6rYsnXvkpmZtmyR6qlp8lGNYRGF+Rpb4Ocn1cSv+oJV95jeER1TOLBEQ0iCkQwiNWZo+YpOJ+jVKISUqchwDU5Xr/IB4QQL65RzEIXlF6BRSGapopgPFogTUgmli7a+2HmY7EULV5kce+keW2egvtiT8oYJBIYuSxY2byi+R1ZAyoDB8rGgOvfGW2ZPCluWS/DnQ20MaRBADAinOBSY0FX1YoUAOXAzelx56Q1cuWXdFD2q3NGPKx84GpQJBo4t43hVTIdTChryyVbrmy9692HLSGzerFSmwZ39GzQxAAJI1LmB4hIUCDY3i1MaGzjLyEpSaJISXsG766xGwmICpMuUE1ZripLt7/ZEnDYZJGVwE2qdD77xIly3CurUhGU0It5MS4AGmkYl5awWxWSNjzCQnrUOxdq14Uvp5xY4TDhMsgqCqlimr3ApTLfXnZqtxO0USUuarWg1TS5uol9KhrvYRjDjVFWZy+pJ95gi5SQWd0290tkLlkIk74QE5yU7rMaJBJNogjpnJUJJXKWlSFKolKShyRmoVE0IseOkcaTj1OSTfn7vzpEzC4zK5JcAMmv500hkpUKlR2Of0pkkhXVilKyk5S7PZwSGo9o9g+lclM8TihQLZSEpADcgDQxyrDbc7RykkmxW7aFiQ/GDHbn8P+r/TDGDeR1na/wDaHhswpMZi+6Heja/W9kP/ALf4NQIUZiRbsGvHs2jiH6b/AIf9f+mEVtv+H/V/pjelhqR0TpL0pSqXlwy1BRBBWykqFPRJq/O492ExGKQ2UAvlADUS4TRw9nEQFbazeh/V/ph+DldYhcyoIzUvYaloF49Jpz1D5crFByFVLWUwIBzMprh2LcocqYgS+rmJU5JBIbik8eBEQRtqdxH2RBcKkzpZWs1CjYAClP8AK8NUZslqkyzmfM6u1bR2bzhy5Ms5nz7wZTcrNziKjDjOV6kMeET8PhBNzBRZAG8zu3JrWic6VsKQCbKlkKfOygymaws3OJOJwaFKm5s28pQU1bKPZEMTiUkpl4cMmiVLAqxfsk1dgaVI8YPtLEIlqBOQKOa7kvdVBep/COL80uApETESZTqSpRBUA4cOwt3HxN4r1YpBSVZVoUpQ7Vt3gRT0iPCJW1MShKULYGlHFTXhoL66xVq25qEgg2DCncNI0vJNrYjrPyIT3TjUO4EyUsfzJUP8sdNIj5l2b0xnSFLXIPVlTAkAWdw4AYx07o58rKJpy4iUpOvWIBKQP3hcEkaUvZq9oz7MtHSjDFRQo6aYRRZK1knTq1v5NCbU6XYeTKM0iYpIZwE1rQdoge2N612H05Pg+eQnIUEtzEAUphyrATiCQBbiYXPHFI6NhZMyoOZm1fxjRFCAS01JKJRcAGzXSbKvamnOMstRf8/kxa7MxecdWbsQk8HZxTiw8oHayCLCTNrK1oSD4q+ECkzBllA6rNv5BEk4IpZWZJCEKTQ6h3YG4rcRAlM+HAPpn/En4RpTT2KgsyduzDxWP85hZq96bSlB7RESSoGXUtvuPL8YvcDgUDrJk4EozO1QzKo9avQjugl5FFWxobs+QVpWneSkpTmWAWADFntmqa6O9dJWO25KlKKRvFLmiUhuRNSImT8dLRLzsClwBYgi+gsKiOf7VxgnLzBJHeQT4skB+XtMeeK+o7YFsDIn5lzCpJsBnA4v2hck8ebtEzHbElEpr1dFKIqVcgApn0fg8V2zMIZM6Uoqck5mykHLlfMCsNaoGraXAdqY7MrePglTlN6Ozam0brOGQDaMkylNuKBFwD3a1EBRMLWofz3xFWoUI84aVEtrHVAWBWAaOO+Dy0kuwteoHviuRN5wRM9SSCCQ1jDbWxB1zece6wwyehSqhCraJhRKX6ih/KfhGtQ0eztF9sFTyZn1lD2CKOZJV6ivsmLPYM0JQpKt0mYaGhqlIpExKgTSzxdbDLyV96vfFIl2SAjQOQItdizQlEwKOXe1cXA9jvEyJWzNm9aFmwSG4EkuzkgsOWvKLXColyQZaV1WMu8XDpBNmreo4NwrFwj/ADbIFpSpQKgLOCTcs1CU8bwHF4kYcSkFs3V7ybuokdpR0f3mPHNuTaIHKK5SM6UJ6xbBLVDaclEkEuIrNoyj1CCrVSmr7Ej1R4XMW0rHgB1gGY2Ybwd1cDozDhpFT0jxxWsL9FQpZiOFzZwLmNQuyKqbilKSkaJDXP51gImBjuiD4nFZn3RmJfM9asG5gfeYhx3QDgtonq2oS3KvjpFaTCRNJkX+A26UqSpTugulQNR8QeEaHH9MTOw65XVpUpXpFeRgKjdYudLxz8QSWOcDijanKOEScOgqLAOeAv4QXB4dc1YRKSqYs2ShJUo8WA090RlFief58Y1+zMIEoGUzElaRnyzFJzU9IJIcV1jRgtNh/JlOmFKsSvqkXKEMtZGu92EtqqoEMxuysNMpJQEygWlkElSmoVqUoOrNRn0AoICcIlVFGYoGhBmLL97q749+jUaGaO6ase5UZpmsEKRgpkpasxzS1JIL+1/HX3Q/qZQyENSorar8YkjZyQQQucCKv1yz71RS9I8OlAlly5zCrNoaMOJhSoCcjCygEggZczt5PrWwpB+k2MAkpBKSVZsrE1B4tTufneM5iD9DKHNR9sGwSh1OWzzDV20SdaAXglG6ZFaMQUhgTxMJJnkF6Eu8OxssBagmzm94XD4jKCONDQP5kFouAPYnFKmLKlVd6XHc5uIjqW/3co8uGwkeABhwaGkwjQkOVQ0heso0BMOSIiNFgNoISgBRY10/CDHa0r1vYYzIINDDVirCKyNMra0r1vYYr0T3WC/pD3xWUctTxg0qZUU1EIk7DY1SbagPErABc5WVitRy0F6rS/cKl+AeKcKY90W3R/aHVKXfeS124V+7xjnJusEX+3pkkyi5ACFskpFixLVpp7ordpzEzkrKVVSlgaqdmYEu2YgnziswCUlU1Sy5AzJSSU5jy4tmcaxJ2rMCZUvq3GdBJfL2XoGDvUAu/COUI6cEUEw1JOta/fxhCtxxOkLMU5f8BwtA0mO5FhjcCmXlBWXZ1BtauPAhj38ogHwh4m7rAQJRgRCQjQpjyVQkI2kS8IlIJKiA3Ej4xo07JwZQhapglqKUlScwIcAO6TVibiJi8VISrLmlvRt0OQag+IjQFFhsGhS1gsGRm14cPzeE2nmEwgKIZhRRApyH5rEObO3yQ49nB/OvnEnE4gKVmFi5BtQcrxblssFhs6WrK5UrsEdo6xW55hniWmZNqsJDLWfIAufCLeUcoDlIdgG4EPU8becCwmFMuaJyFb6VZhQUOh74HFo0mQcOqamdLSuZMG8l0la37QoQT3vCTlqmJ3iVMtTObCln/NINMUpU5iQahb92g5fGCCSiVuklQZ9L/ke2C63IjzZbpQOD+8Q3qx1eV/Sfnw+6Jq5sgjK1OPnr3EeURZ+HU7hKm5gjXmLQqVg1XINMsBK6k2uHI7XvhuMwBQQXo7E8LffB0SizFtH8D+MemZiKuf8A0YaAr+pLPUgVj2Mw5SsouxIfup4PFhLQ1ADXiIbiUJM1WZzVTHm+74NA0KKoS/fCKSQYmTkjca5d+VaeyvjAVYc+we6KiaAqk25h/CHdQpnaCnDqPk0SFyVFP5/dhoCAiSXtrFlh8EhbGunJ3zW8hWFlYYv4jwqTBcNJUACQ9E6H1VQ0RImYJCrvVT0YVIQDarU99IQ7ITvMlTB9f3gE/fEuQggmhJdHuanlCgKKjQscntWon3CASMjZKMwDKYlQ7XBUtI5+kYHh8AguwPZ48VkD2D2xa4aikFqiZ75qGfk6T5RCwEohKHB7KPcVV9sRCyMOgTBmD5So31BCU18/zann4NSVFyC4zFvf3xdSZRIQ9KS/aoqPjaPdU6QR6SEDhdUxz+eMZ05IzSpDfnnA8tuQi32lh95wHdRfzP4RXzJbFvD2tDRA8ghAgUcfn8vEmS1c3FxR/wD1x+EEloTUEh6Nuu4txoYVEmyGAOA0jzBrDXTwEGmoSOySdbN98My8oaMgdoNmFuyIl7RmuZbFs0tAcM9mvFvsOcMtWvqHiXiVpzOWfuaBo0iqV0Xxb/SSij/7CEf4jBTsVRXh5QMt1AJ7Qq6uAc1f3R1Kb8ncodhm4EGnc5LRk9udEJkrESwhLJyupRASjeXlO+WSSEnMzvAqfJpNx4MvisKZkwyJsxErJ2lqBIdrMOL6cI0OB6NqmIzIxckiwzJWg8OfnEdOwloxKncS2ICmzBgEFJBCjQkqH8t60n/otOiwe7Kf88bddmMkDE9EJ6JgUqdh0nQFZDjkSIkYXohiJiwoKw6srOnrK0rYiJkjZE1W7KExQ4BLD/Fl9pg8joxi0kESSG45B994KXYp1wMw/QrEAjNIkFjosp1B0HIh+cXeH2FNCUIMoJTm3gmapsrKdgDUvlp7YpNobNnyyJk1Cwr1iUnuYAQFM+c5IVNBN99QJjLg3yKkkzT4LYGRGWYc54sf3zr9YeUDkbFRmXnlJ7Yy/VZPLiFecVeG2vPlmqpn8xUfeYnJ29PUaktwAS0ZcJGlJUU20sZs9O7RRpVI4OFXa8ZXaeIlKnhcuX9GPQzEPf0mpUg62aOrI6rEAdenMf3sogaug+CVUJI+qt/jEmluVN7HJ8ZtFK2CcOhAzPRaj4BxT8IGjFD9ml/rGldaR1hXyf4TjNH8w+9MQdodC8NJlrmJmTQQks+QgFmrugm9gQ7wuUQ0y6MD1uTtIQnSqlGz2A/NIajGVB6tDVYEqY20ev4xabMmSZilibLAZRAOYgvQhID731udospeHk/PFSFSFlxnSVLJ3WqR7KFzQ1jk/Mo7g1RSHpMkED5rKL81crO/5POJEvpTLucHLNH7RFz3RdYleElzOrGFzLAKgGJJo7JfWho0FwfzZUtEwYZKUqLJcJ4kCjxz/Eqr0v8Avszb6KCX0qTnX/ucshIU2+QxJBSVUqzFmZnMTMN0mkvv4BLZAd2bq9bo7Nm4b1S8XpkyUFjJlhR45T41NhElGHluQJEtxyQ/HhGX8qP/AC/3LU+jNTOkeGUCBgimoHbSaVzaJynhEyRtjAUBwswcyZZ8y4i4kzkqKgiXL3Sx7PLlAdn7TzTFyxJyFBrQZS1iDlZi58ol8lcp/uOorMdtLCy5aVpwZmEmoSoEUBNClJPmIFtSV9GsyMJlYSilSiDlCsz5kij89HrGuRjwXDJJDOM1h5QGfjZQmIlErClg5bkUZ+64/Jg+u3t/JqzG4nBqJWPmRpITMBd6ls1NddwVpEHC7EVMMpUyTMClhT76ECnZJCkky1cQXejNG8VMBX1aFJKwMxDkkBwOA1bjApk0hRSSxCXsbE3Z/wAtE/kSXAO+jB4no5OQmYsS0qGfKkDeNCzlN2fUU1tCTui84KWMj9WkKLFwp3bIfSZqtUP3RtMNjFKmTJdUlGWuQsXezqvR/GJBQrVZ+z5wP5UlwZcjAzejc9IT9FmKklTAuwYUNmNRS8Dl7IxCgCJUyoKraBrA11teojanFNN6pSpgJDpOVIB4gUPLzirR0ilGYqXmWlQfKSxSSHvQMaHzjUfkTeyLPRnJWx57o+jWM4zWYsGJPJnF+MeVsuZvOldGfd9bs3IZ6+UafZ22kzVFKUzLgEg0Yk1tQa+fCJmJnzEKWQSpCUBVVFNtHq/HwjX4mSdNE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21510" name="AutoShape 6" descr="data:image/jpeg;base64,/9j/4AAQSkZJRgABAQAAAQABAAD/2wCEAAkGBxQTEhQUEhQVFRUXFhwYGBgYGBoZGBweHR0ZGhgeGBoYHSggGBolHRwXITEhJSkrLi4uFx8zODQsNygtLisBCgoKDg0OGhAQGywkHyQsLCwsLCwsLCwsLCwsLCwsLCwsLCwsLCwsLCwsLCwsLCwsLCwsLCwsLCwsLCwsLCwsLP/AABEIAMABAAMBIgACEQEDEQH/xAAcAAABBQEBAQAAAAAAAAAAAAADAQIEBQYHAAj/xABLEAABAgQDBAYFCAcFCAMAAAABAhEAAyExBBJBBSJRYQYTMnGBkUJSobHRBxQjcpLB4fAVM1NiY4KiFpOywuIXJENkg6Pj8VRz0v/EABkBAQEBAQEBAAAAAAAAAAAAAAEAAgMEBf/EACoRAAICAQQCAQIGAwAAAAAAAAABAhEhEjFBUQOBBBNhFDJxkbHwIkJS/9oADAMBAAIRAxEAPwDuMej0eiI9GD+U3Blpc9L03FNzqk/4h4iN2TGL6dzyVplvu5HKdCcxZx4Qp0wkrRzY4pY9Jf2jCfP5vrzftqi8OGR6qfKBqwaPVHlG9aMaCm/Ss4Wmzh3TFR47axH7fEf3sz4xanBo9UQ04GX6o9sWtDpZVjb2J/b4j+9WfvhyekuKsMRP+0T98WPzGX6o9sM/R8twctRX2/hBqRaWaH5POlRMyenFz1EZUZc5diCoKZhQ1D9wjYY3pTITLzS1CYabocGt9I5fLwktJJFCSSa8eD6cokAjRXtEYbNJHYMJOzoQv1khXmILHOsD0rny0JQkIISkAOk2FnYxJ/trP/ZyvJX/AOoio3ZhrRiB04m6ykHuKh8YcOnStZCT/wBQj/KYbMtGzIhihGQ/t0f/AI//AHf/ABwp6cJr9Ap20WD/AJY0pIHFmsKeUMIjmm19rFcxa5YUnMXAKiBYCuXuhNlbZWiYhUxS8oU6kpWpQI7iz+IiXkJ+M6SRDCIpB0ww/wDEH8vwMeHSzDesv7Bjqpx7Obi+i4IhhEVg6UYU/wDEPilXwhw6QYY/8UeR+EaU12Z0vonEQxQiMNs4c2nI84UbRkm02X9tPxjopIzTCEQwiHS5yVdhSVfVUD7oUiNJgAUIYUwYiGKEbRkARDFJgxEMUIQNpHo9CGPln0Cs6SYpUuQpSSQXABHM8459jsYqarMslRZnPL8mLzpdtRZWuS+4Cks2rPeMlNkEqCnT2FCp1L35VhSBskGGqiIMKRlqmkspvqXr3VvyhicKRlqmkspvqXr3Vh0/cLJhENIiGnCrGWopLUntekXbwqKwiMIsZaiktSTvekXbv0rFpKyU8e1/POIaMLM3Llpakneusu33VgacLNGTtUlqBr6VW79INI2ScThELYrS7UgB2XKuEV7zDZWHnBUlwrKlLLq9XLPx0gEuTiAJQUFOFkzLdl0s/Js0NPsrRPxWGTMDLD1e7RF/RMsWzDuUYFPl4gJWwXm6w5aB8mjcodiFznnZQpnT1e6/F2pXSCmVoIdnJ0Uv7RjwwA0mTftwNUya6qFurBG6WKmD6Vq9IRM+Y6AQWMslW6e1VhamlIKY2EOAOk2YPGHS8IoN9KssQas1NDyiLh8ZMJk5h2yoK3WZrd0Bl7TXllkgOqaEGhsWtzvFpZWi0xUlSgAhZl8wkF9GuIiKws7Sf/QPjESftlSUzFMncmlGtuJ5w/GbWKOvokmUpIZyO09+FvbDpYWi20hCYqcVtfKJpyg9X1erOFvelGaCYjamUzRlfq1oR2r5tbRnSxtFiYasxBVtMAkFJpOEm/Ft61uUeRtJKikZVB5qpWlCm5NbRaWVonAx6K+VtRKslFDrM7UFMnaevOFRtNBSFbzFBXbQP7aRaWNmt6EzGnLHGX7iD8Y2ZEcfGJSssKnKF1GireMdV2Mp8PJP8NPsp90enwS/1PN5Vmw5EMUIMoQNQj0o4gVCGEQUwxQjQGvhDCwhj5h7zl23sQF4ie2iyPKkU81UwZ8oNEjLTXVoMZuZc5frTVH2wGZjSAph2VBI3jV/dG0smOBs1czfbNRAal1am1dfOGLmTN6iqSwRuu6qPpXWkOn48pExgdwgDeNXv3aQmI2hl62h+jKfSu78qfjD6L2MXMmb1D+qBG7dVHale6BrnrrS0kK7PpFqe20FxG0CnraH6NvS4vy74SbtEp6ztbgBuNeFKGD0PsArEL4Wk5uzqdPwiFiMWoFIATVAJ3Q1nPdFpM2iQVdrcSF3GvCl6xX4rEIzuu5SDW7KALcIy/0FEdG0VnLQVDjdalbwwbWVu0Syiw3ToWOvOJSVyqWHCpt5d8eKZLBmDPl3rE3+6M4NZIw20oB93tZfSFeArD1baUMzsMrPVdHtr7ocqXJNHo+bta8YauTKLue02ZlDThFgsjv04oPQUDneNBxtHv08rhcZmz3HHsw04eWXLneDFiLcvIQ35mh7ns5dLVHnBjsgg6QE6PmHrio+zpC/2iN2Jeg3hUcLc4AMAkFJBO7QWq93gY2YkZGJ3HIpxZ34WEPsiT/aLkaUFUnhT2CkNV0gHqlhyQfNzW9ojjZKaAE0XnDp14fjDJmxgQrebMrO+Sx4dqvfSL2RImdIEMxQT3oQR41t7olTNoygFlSU7oSpToBd3yv6xHsaKbE7MFSCKrz2s2nOLQSJKkqCx2pac++26LU9G94UDDT8ZJSV5gh5a05t09o9k81UodIRU6SC2VDpmtYj6Q6jio8ecJiMLIV1jvv5VLZY9F8hDml/GFm4OUSsupytMwsU3HZatvhDjsMiJXIdLJQCmYpCWJos9tuZo4hkpGH3AkJspCWWbemBSv3Q47Olu7zA03rdO0zMKdk15wsrZqUqQQpe4tSwCmhKrp7hxitdlT6GykygxRcoyp33dI5a11jafJ8uuIT9RX+MH3iMNI2UmWJbLUerQpIdDZs1qvRmjVfJ/iP97mo0MgKH2mPuHnGofnRjyL/Bm+IhihBiIGRHsPKAKYaRBiIYRGrI1MCxUzKhSuCSfIPBYrekc7JhZ6uEtXtDR85HtexybBfqxzJh5xKDoiqm7Oo+/nDcLRCI8nCJGWq91RUKXJ4xrlhR5U9HBFV5eye1zrfnDFz0VcIIzZC4NTo9an4x75ogNVdFZxTWt6UENXhEcV/rM/Z14d1qxY7LI2ZPl72YINQlbg1Ombn8Y9NmS9/MlBZgu9bs8NmYRBffVvLzdnWm73c4bNwiSFjORnIJOV2IsOdzWLHZZHzlyhnzJRQALqQ92BpSM/teY00gAMyfCgpF5PwqVdbvkdZlfdJys9Obv7Io9qzh1qxzGnIfhGo7hLYlYaW6UP6ogxwwhML2UfVESlCOElk6rYp/0fMZmL5307PwhkzBTGWwLuMlBbVoLKxSiLj8+MGE5XKNWFEOZg1uthoMlBfXvga8IrhTIG3fS/OkWQmK/Lw1U1X5eCxoq/mqqOm6CTu+lVh7qQNGEUSh03fNukNw7otFzlcPfAJuKUHp7/hDZUyPgsGSh1Bi/Aj2GExOFIFz5mJuExBWHPdCYoxnkeCk2rPqpJJADVF7AxfpwaVpUTMCSuSEFJSSzEHM71HKM9tZIzq7hr+6IvsLImqShSM2TqMtDTPpTjUV5x1eyo5dhcRssL6wCanflJl2NMrb3MHhpA8XsnOJzTEfSJQHL0yPU8i9IcrDTwbLpJy9r03pre1ecMXJnsqiqyQBbtuKV1vFksDsVszMqaoLljrJktYcs2V3zFqPRu+PK2YSokKl1xAmjeFqAg86FuMDnpntMyhb9UjLQdumcDirlDcWucBNypW+VBRugua5gKVNnEWSwPRs6YCghSS05azv+grjzD25RouhE1toSa9uTNT5ZTGbxM2aDNZKiBMRl3SXQXzMwqzX0i46PLy4/CH+KpH2kke8CJXqQS/KzrxEMIgxEMIj2HlAkQNQg5EDUIQNJFB07nZcFO5gDzIi+CoyfymTWwbetMSPefujwx3PbLYwSUUSkeq3sgMrArHV07IINdTbv74di5mUKNKCj2iMqfUhk0lZjT80hVg6sLIwK09U4ognNXizd8Dk4CYBLBB3VErrZ2bvgYn1TRP6oqt3+yEkYhzKoneST5HSHIYHfNZoAcFxMzqrZNT5QisJNqGU/XZr+h52vSB4bElXU0TvlT30ZmrzMNl4wkIOUbyynWwvr7IsjgdOw80hYGaqwU19Glq0FYp9opBmLPPjyi1VjS3/AFuruq3nf4RSY9DzFmlzDG7B7FzIskfuj3CJ2WnhEGSKJHIe4RYBW6e4+6OJ14JcvoeEsDisOF5AvIcwXVOYADUtpEzA9DusyhOIw5UoAhJUc9nqlnBraOlKlD5tUf8ABYtQtl43iRhMIlKUMkOlASCzqYAa3jRk57/s6nevJ/q+EMX8nc/1pR8T8I6fHois5RM+TrE8ZX2vwiu2j8nWKShSmlkJSSWXVgHNGrHZ4Bjv1cz6ivcYBs+e8HIZMMnRaz5OVUxPBagO4Et7GiqxN4yaKLasolb8Up90WmCxDCQlhvSVXu6QKe2Kvar5wz9lMW+xMWRLw6H/AFjgboNUtrpcd8dXsjkt2Lh8eVdW2XflKVc3TZq2qIVG0FHLbekqmUJul7VqKCsScPtML6pj+tKm3AOyz91x3w2RtJK+rbL9Jmy7jdln+r3awUuh9gZWPWrKwJKpBm9tWjvV/bDf0mpid6kkTBvm5IBFvbBsPipagGynrApTkKJIDAgEndTW2rwzD4qXusEnOkqDpUTlTcAk0Tyix0PsbO2qpOYgHclJmDfbtNbdp3xJw8zLPw6/UxEpXtD+wwP53LIG7LZUvN2TVAfn2Q1oi7RmvLUpJA7Kg1qENeLFoHbR9AqTDCIJmzbwsa+dYaRHqTPIBIhihBiIYoRsDL7D6aOXUAbkmpL1e1gXp3HhB/lIxmeRhhQZ5uYX0DagetwjBdD9sjChc4spag0pJLB6upRBcAPqLA2iXitqzlmX1pVMCwplqSWILElBUkBgQ1OBjx/c9f2HTJ4S6jYDg/s1hJ2KAzAtu33Tq/n3Q1cpKwUrJApUcobMwyFZ3UoZ2zMLEcKcz5QKqyLserGAON2ic3Z0+HKE+dp/d7Obs6X8Bygc2Qg5iVKGZOU0sLhuNhCKkI9c9jJbRmfv5Q4DI5OKScrZN4ZhuGw4cLQxGKQrIAJe+4TukWvl4GorDRh0ApOc7qSkU0Op4GtuUMlYZCTLZZOQnKG7Ts/czQY7HIpxaCAQJe8phum9aj96M3i5pzLA9ZXvMXycIgJQBMfKoqBy9o1pyakUqQVqVlSSylOzesWv4xuO5l7FtLNfL3RYrVuK+qfcYrghT2MSlncN3Y8eBjidTtu093DTeUlXsQYnCM/tfb+GVInJTOQSZSwADUnKaCJp6Q4b9vL+1GjJaR6KY9KMJ+3R5274Mjb+GNsRK8VpHvMRFnAsQN1XMH3RE/TeG/8AkSf7xHxhszbWGIP+8SbftUfGJkco28nfz+tmHiglPuaM3ixWNZ0mnIV1ZQpJYzQWI4orQ61POMrjTHKOx1luZ/aqmUnmkffFlsFKTKlFQUVJKshBoCaHMHqKDyiFtRNU0J3dA+p5RI2RhitCLJyTs7K3aAmwIvHo4Rw5ZaSsPKTkypmbhORyKFV3rUW8oZJw0pOTKJn0ZVkdjVV83KggMvZhGWsuk8ze0Ozw+tyhJezFbtUUnGZ2h2eHfW0Wey9B8PgpaQkJ6z6MKCHA1qc32bwyTs+WkIA6zcBSlwK5r5vuPOBYfZqgUnd3ZkyZcdkpPtqKQ2TstYMsslkrUuhHZVw51tFnssdEhOz0ACszdQZYcXBvmpe7RG2hJCZakpJIEtgVBjSFw2ypieqoGlqWosfRU7HvoIGjBqloShYY5FC70JLV7oHZKjvWxJufDSFcZKP8IiWRFJ0BnZ9nYRX8IDycRfER3R52gJEMIgxEDIjaYUci6O9HUSUpxm0AUygAUSw4WToqYKZE0OtS3dEbpX0qOKnyly5apctEvKgEByHLtoRp4RabL2kcVh+vmdZMmoURMEtUlUwgenLlTwQV2swbSwjMYjaqUT+rCsQZSWZE5CUzEqFShaHY1vYmPIz1FmMShYTkmFSgpJVQpdnehqO6sPmYaYygynMx7+jxvQRAO8ZZQEklqi9L0o5L1tbnEyXjSUpNd4kds6a8+6KLYNHsRJmtNYKc5Siugd2rS4hZ8qZmmsFMUshjrqRW9IavGkAmtJmTtn4U7obOxhAWWVuM2+au7tTdjWegFVLmP6TdU1/SbvvDJaJry3zsEHNftVZ63t5x6ZjSCsb26nN2tXFqUMM+el23uxn7XJ+F+fsi9EMliYOpzBfpZyX5EZo90aQCZh+r7c8MVjCcva3k5jvcHFd2sV2y8YqUl0gMoJcmtn+JgZpI2ATDozStvTOCPI/GFTtuaSGSk2FjrQa6xk0aNRLGzZVaF3a7vbwjznVr0b8Y1uI6GJRI6xUxefInMlhlzKYFnDgVN+ERdu9GkYdUoGcohZIIyjMWy9moGtzxgbpElZnmgKkBxTjF+rYacyQFTGIUbSno1iJra6mE2dsRE7EdSmaU7pVVAen1VlJHcYNQ6SgCA1oVUbn/AGe/8x/2v9cNV8nn/Mj+6/8AJGgMMoQFUocI1EjokVLy/OANAepL5gagp6wUFK6+/B7V2quTOXK6sKyLKAXuAogGjjhYm8ZUk9hcWSZoYhg9CWtw1iJjllIBKQN5ILHNe+gpz74dKxE5ZJTJUopSSyUrUW4lhQc4gz+kCgxQmher1YcmaoPGNJpg4s9OxKhns6ZoFtCz9/fCzMQfpOzuzALC3x5weZtQpz7x+jYdlJu9uNjHpm01JzVLy29EG72428I1joxnsEJ7LPZ/XoTYWUWNeNYjzMU2Zwik1KS6RYtU86msT0bTKVOTRBS+6LE11rTygczaJRmD/qwB2Xu48bRY6HPZFViKmiP16UndFi1e9zeHSZjkndDTFCgam63jW8Hm7RKc9ew3ovd277eEDxGKct6hAs1xx1tE6rYsnXvkpmZtmyR6qlp8lGNYRGF+Rpb4Ocn1cSv+oJV95jeER1TOLBEQ0iCkQwiNWZo+YpOJ+jVKISUqchwDU5Xr/IB4QQL65RzEIXlF6BRSGapopgPFogTUgmli7a+2HmY7EULV5kce+keW2egvtiT8oYJBIYuSxY2byi+R1ZAyoDB8rGgOvfGW2ZPCluWS/DnQ20MaRBADAinOBSY0FX1YoUAOXAzelx56Q1cuWXdFD2q3NGPKx84GpQJBo4t43hVTIdTChryyVbrmy9692HLSGzerFSmwZ39GzQxAAJI1LmB4hIUCDY3i1MaGzjLyEpSaJISXsG766xGwmICpMuUE1ZripLt7/ZEnDYZJGVwE2qdD77xIly3CurUhGU0It5MS4AGmkYl5awWxWSNjzCQnrUOxdq14Uvp5xY4TDhMsgqCqlimr3ApTLfXnZqtxO0USUuarWg1TS5uol9KhrvYRjDjVFWZy+pJ95gi5SQWd0290tkLlkIk74QE5yU7rMaJBJNogjpnJUJJXKWlSFKolKShyRmoVE0IseOkcaTj1OSTfn7vzpEzC4zK5JcAMmv500hkpUKlR2Of0pkkhXVilKyk5S7PZwSGo9o9g+lclM8TihQLZSEpADcgDQxyrDbc7RykkmxW7aFiQ/GDHbn8P+r/TDGDeR1na/wDaHhswpMZi+6Heja/W9kP/ALf4NQIUZiRbsGvHs2jiH6b/AIf9f+mEVtv+H/V/pjelhqR0TpL0pSqXlwy1BRBBWykqFPRJq/O492ExGKQ2UAvlADUS4TRw9nEQFbazeh/V/ph+DldYhcyoIzUvYaloF49Jpz1D5crFByFVLWUwIBzMprh2LcocqYgS+rmJU5JBIbik8eBEQRtqdxH2RBcKkzpZWs1CjYAClP8AK8NUZslqkyzmfM6u1bR2bzhy5Ms5nz7wZTcrNziKjDjOV6kMeET8PhBNzBRZAG8zu3JrWic6VsKQCbKlkKfOygymaws3OJOJwaFKm5s28pQU1bKPZEMTiUkpl4cMmiVLAqxfsk1dgaVI8YPtLEIlqBOQKOa7kvdVBep/COL80uApETESZTqSpRBUA4cOwt3HxN4r1YpBSVZVoUpQ7Vt3gRT0iPCJW1MShKULYGlHFTXhoL66xVq25qEgg2DCncNI0vJNrYjrPyIT3TjUO4EyUsfzJUP8sdNIj5l2b0xnSFLXIPVlTAkAWdw4AYx07o58rKJpy4iUpOvWIBKQP3hcEkaUvZq9oz7MtHSjDFRQo6aYRRZK1knTq1v5NCbU6XYeTKM0iYpIZwE1rQdoge2N612H05Pg+eQnIUEtzEAUphyrATiCQBbiYXPHFI6NhZMyoOZm1fxjRFCAS01JKJRcAGzXSbKvamnOMstRf8/kxa7MxecdWbsQk8HZxTiw8oHayCLCTNrK1oSD4q+ECkzBllA6rNv5BEk4IpZWZJCEKTQ6h3YG4rcRAlM+HAPpn/En4RpTT2KgsyduzDxWP85hZq96bSlB7RESSoGXUtvuPL8YvcDgUDrJk4EozO1QzKo9avQjugl5FFWxobs+QVpWneSkpTmWAWADFntmqa6O9dJWO25KlKKRvFLmiUhuRNSImT8dLRLzsClwBYgi+gsKiOf7VxgnLzBJHeQT4skB+XtMeeK+o7YFsDIn5lzCpJsBnA4v2hck8ebtEzHbElEpr1dFKIqVcgApn0fg8V2zMIZM6Uoqck5mykHLlfMCsNaoGraXAdqY7MrePglTlN6Ozam0brOGQDaMkylNuKBFwD3a1EBRMLWofz3xFWoUI84aVEtrHVAWBWAaOO+Dy0kuwteoHviuRN5wRM9SSCCQ1jDbWxB1zece6wwyehSqhCraJhRKX6ih/KfhGtQ0eztF9sFTyZn1lD2CKOZJV6ivsmLPYM0JQpKt0mYaGhqlIpExKgTSzxdbDLyV96vfFIl2SAjQOQItdizQlEwKOXe1cXA9jvEyJWzNm9aFmwSG4EkuzkgsOWvKLXColyQZaV1WMu8XDpBNmreo4NwrFwj/ADbIFpSpQKgLOCTcs1CU8bwHF4kYcSkFs3V7ybuokdpR0f3mPHNuTaIHKK5SM6UJ6xbBLVDaclEkEuIrNoyj1CCrVSmr7Ej1R4XMW0rHgB1gGY2Ybwd1cDozDhpFT0jxxWsL9FQpZiOFzZwLmNQuyKqbilKSkaJDXP51gImBjuiD4nFZn3RmJfM9asG5gfeYhx3QDgtonq2oS3KvjpFaTCRNJkX+A26UqSpTugulQNR8QeEaHH9MTOw65XVpUpXpFeRgKjdYudLxz8QSWOcDijanKOEScOgqLAOeAv4QXB4dc1YRKSqYs2ShJUo8WA090RlFief58Y1+zMIEoGUzElaRnyzFJzU9IJIcV1jRgtNh/JlOmFKsSvqkXKEMtZGu92EtqqoEMxuysNMpJQEygWlkElSmoVqUoOrNRn0AoICcIlVFGYoGhBmLL97q749+jUaGaO6ase5UZpmsEKRgpkpasxzS1JIL+1/HX3Q/qZQyENSorar8YkjZyQQQucCKv1yz71RS9I8OlAlly5zCrNoaMOJhSoCcjCygEggZczt5PrWwpB+k2MAkpBKSVZsrE1B4tTufneM5iD9DKHNR9sGwSh1OWzzDV20SdaAXglG6ZFaMQUhgTxMJJnkF6Eu8OxssBagmzm94XD4jKCONDQP5kFouAPYnFKmLKlVd6XHc5uIjqW/3co8uGwkeABhwaGkwjQkOVQ0heso0BMOSIiNFgNoISgBRY10/CDHa0r1vYYzIINDDVirCKyNMra0r1vYYr0T3WC/pD3xWUctTxg0qZUU1EIk7DY1SbagPErABc5WVitRy0F6rS/cKl+AeKcKY90W3R/aHVKXfeS124V+7xjnJusEX+3pkkyi5ACFskpFixLVpp7ordpzEzkrKVVSlgaqdmYEu2YgnziswCUlU1Sy5AzJSSU5jy4tmcaxJ2rMCZUvq3GdBJfL2XoGDvUAu/COUI6cEUEw1JOta/fxhCtxxOkLMU5f8BwtA0mO5FhjcCmXlBWXZ1BtauPAhj38ogHwh4m7rAQJRgRCQjQpjyVQkI2kS8IlIJKiA3Ej4xo07JwZQhapglqKUlScwIcAO6TVibiJi8VISrLmlvRt0OQag+IjQFFhsGhS1gsGRm14cPzeE2nmEwgKIZhRRApyH5rEObO3yQ49nB/OvnEnE4gKVmFi5BtQcrxblssFhs6WrK5UrsEdo6xW55hniWmZNqsJDLWfIAufCLeUcoDlIdgG4EPU8becCwmFMuaJyFb6VZhQUOh74HFo0mQcOqamdLSuZMG8l0la37QoQT3vCTlqmJ3iVMtTObCln/NINMUpU5iQahb92g5fGCCSiVuklQZ9L/ke2C63IjzZbpQOD+8Q3qx1eV/Sfnw+6Jq5sgjK1OPnr3EeURZ+HU7hKm5gjXmLQqVg1XINMsBK6k2uHI7XvhuMwBQQXo7E8LffB0SizFtH8D+MemZiKuf8A0YaAr+pLPUgVj2Mw5SsouxIfup4PFhLQ1ADXiIbiUJM1WZzVTHm+74NA0KKoS/fCKSQYmTkjca5d+VaeyvjAVYc+we6KiaAqk25h/CHdQpnaCnDqPk0SFyVFP5/dhoCAiSXtrFlh8EhbGunJ3zW8hWFlYYv4jwqTBcNJUACQ9E6H1VQ0RImYJCrvVT0YVIQDarU99IQ7ITvMlTB9f3gE/fEuQggmhJdHuanlCgKKjQscntWon3CASMjZKMwDKYlQ7XBUtI5+kYHh8AguwPZ48VkD2D2xa4aikFqiZ75qGfk6T5RCwEohKHB7KPcVV9sRCyMOgTBmD5So31BCU18/zann4NSVFyC4zFvf3xdSZRIQ9KS/aoqPjaPdU6QR6SEDhdUxz+eMZ05IzSpDfnnA8tuQi32lh95wHdRfzP4RXzJbFvD2tDRA8ghAgUcfn8vEmS1c3FxR/wD1x+EEloTUEh6Nuu4txoYVEmyGAOA0jzBrDXTwEGmoSOySdbN98My8oaMgdoNmFuyIl7RmuZbFs0tAcM9mvFvsOcMtWvqHiXiVpzOWfuaBo0iqV0Xxb/SSij/7CEf4jBTsVRXh5QMt1AJ7Qq6uAc1f3R1Kb8ncodhm4EGnc5LRk9udEJkrESwhLJyupRASjeXlO+WSSEnMzvAqfJpNx4MvisKZkwyJsxErJ2lqBIdrMOL6cI0OB6NqmIzIxckiwzJWg8OfnEdOwloxKncS2ICmzBgEFJBCjQkqH8t60n/otOiwe7Kf88bddmMkDE9EJ6JgUqdh0nQFZDjkSIkYXohiJiwoKw6srOnrK0rYiJkjZE1W7KExQ4BLD/Fl9pg8joxi0kESSG45B994KXYp1wMw/QrEAjNIkFjosp1B0HIh+cXeH2FNCUIMoJTm3gmapsrKdgDUvlp7YpNobNnyyJk1Cwr1iUnuYAQFM+c5IVNBN99QJjLg3yKkkzT4LYGRGWYc54sf3zr9YeUDkbFRmXnlJ7Yy/VZPLiFecVeG2vPlmqpn8xUfeYnJ29PUaktwAS0ZcJGlJUU20sZs9O7RRpVI4OFXa8ZXaeIlKnhcuX9GPQzEPf0mpUg62aOrI6rEAdenMf3sogaug+CVUJI+qt/jEmluVN7HJ8ZtFK2CcOhAzPRaj4BxT8IGjFD9ml/rGldaR1hXyf4TjNH8w+9MQdodC8NJlrmJmTQQks+QgFmrugm9gQ7wuUQ0y6MD1uTtIQnSqlGz2A/NIajGVB6tDVYEqY20ev4xabMmSZilibLAZRAOYgvQhID731udospeHk/PFSFSFlxnSVLJ3WqR7KFzQ1jk/Mo7g1RSHpMkED5rKL81crO/5POJEvpTLucHLNH7RFz3RdYleElzOrGFzLAKgGJJo7JfWho0FwfzZUtEwYZKUqLJcJ4kCjxz/Eqr0v8Avszb6KCX0qTnX/ucshIU2+QxJBSVUqzFmZnMTMN0mkvv4BLZAd2bq9bo7Nm4b1S8XpkyUFjJlhR45T41NhElGHluQJEtxyQ/HhGX8qP/AC/3LU+jNTOkeGUCBgimoHbSaVzaJynhEyRtjAUBwswcyZZ8y4i4kzkqKgiXL3Sx7PLlAdn7TzTFyxJyFBrQZS1iDlZi58ol8lcp/uOorMdtLCy5aVpwZmEmoSoEUBNClJPmIFtSV9GsyMJlYSilSiDlCsz5kij89HrGuRjwXDJJDOM1h5QGfjZQmIlErClg5bkUZ+64/Jg+u3t/JqzG4nBqJWPmRpITMBd6ls1NddwVpEHC7EVMMpUyTMClhT76ECnZJCkky1cQXejNG8VMBX1aFJKwMxDkkBwOA1bjApk0hRSSxCXsbE3Z/wAtE/kSXAO+jB4no5OQmYsS0qGfKkDeNCzlN2fUU1tCTui84KWMj9WkKLFwp3bIfSZqtUP3RtMNjFKmTJdUlGWuQsXezqvR/GJBQrVZ+z5wP5UlwZcjAzejc9IT9FmKklTAuwYUNmNRS8Dl7IxCgCJUyoKraBrA11teojanFNN6pSpgJDpOVIB4gUPLzirR0ilGYqXmWlQfKSxSSHvQMaHzjUfkTeyLPRnJWx57o+jWM4zWYsGJPJnF+MeVsuZvOldGfd9bs3IZ6+UafZ22kzVFKUzLgEg0Yk1tQa+fCJmJnzEKWQSpCUBVVFNtHq/HwjX4mSdNE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21512" name="AutoShape 8" descr="http://4.bp.blogspot.com/_3jZUel_N7d0/TKQGCrQpRFI/AAAAAAAAACg/Mgm3o_DSXqI/s1600/valparaiso-chile-429-Foto-870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026" name="Picture 2" descr="http://upload.wikimedia.org/wikipedia/commons/thumb/1/16/Tribjusticiacl.jpg/300px-Tribjusticiac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941168"/>
            <a:ext cx="2857500" cy="16561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078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58616" cy="922114"/>
          </a:xfrm>
        </p:spPr>
        <p:txBody>
          <a:bodyPr>
            <a:normAutofit/>
          </a:bodyPr>
          <a:lstStyle/>
          <a:p>
            <a:r>
              <a:rPr lang="es-CL" sz="3200" dirty="0" smtClean="0"/>
              <a:t>Vocabulario</a:t>
            </a:r>
            <a:endParaRPr lang="es-C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07504" y="1124744"/>
            <a:ext cx="8928992" cy="5328592"/>
          </a:xfrm>
          <a:noFill/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§"/>
            </a:pPr>
            <a:r>
              <a:rPr lang="es-CL" sz="1800" b="1" i="1" u="sng" dirty="0" smtClean="0">
                <a:latin typeface="Comic Sans MS" pitchFamily="66" charset="0"/>
              </a:rPr>
              <a:t>Democracia</a:t>
            </a:r>
            <a:r>
              <a:rPr lang="es-CL" sz="1800" u="sng" dirty="0" smtClean="0">
                <a:latin typeface="Comic Sans MS" pitchFamily="66" charset="0"/>
              </a:rPr>
              <a:t>:</a:t>
            </a:r>
            <a:r>
              <a:rPr lang="es-CL" sz="1800" dirty="0" smtClean="0">
                <a:latin typeface="Comic Sans MS" pitchFamily="66" charset="0"/>
              </a:rPr>
              <a:t> sistema político que permite la intervención del pueblo en el gobierno, mediante distintos tipos de manifestaciones.</a:t>
            </a:r>
          </a:p>
          <a:p>
            <a:pPr algn="just">
              <a:buNone/>
            </a:pPr>
            <a:endParaRPr lang="es-CL" sz="1800" dirty="0" smtClean="0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CL" sz="1800" b="1" i="1" u="sng" dirty="0" smtClean="0">
                <a:latin typeface="Comic Sans MS" pitchFamily="66" charset="0"/>
              </a:rPr>
              <a:t>Discriminación</a:t>
            </a:r>
            <a:r>
              <a:rPr lang="es-CL" sz="1800" dirty="0" smtClean="0">
                <a:latin typeface="Comic Sans MS" pitchFamily="66" charset="0"/>
              </a:rPr>
              <a:t>: dar trato de inferioridad a una persona o colectividad por motivos raciales, religiosos y políticos</a:t>
            </a:r>
            <a:r>
              <a:rPr lang="es-CL" sz="1800" dirty="0" smtClean="0">
                <a:latin typeface="Comic Sans MS" pitchFamily="66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s-CL" sz="1800" b="1" i="1" u="sng" dirty="0">
                <a:latin typeface="Comic Sans MS" pitchFamily="66" charset="0"/>
              </a:rPr>
              <a:t>Jerarquía:</a:t>
            </a:r>
            <a:r>
              <a:rPr lang="es-CL" sz="1800" b="1" i="1" dirty="0">
                <a:latin typeface="Comic Sans MS" pitchFamily="66" charset="0"/>
              </a:rPr>
              <a:t> </a:t>
            </a:r>
            <a:r>
              <a:rPr lang="es-CL" sz="1800" dirty="0">
                <a:latin typeface="Comic Sans MS" pitchFamily="66" charset="0"/>
              </a:rPr>
              <a:t>criterio que permite establecer un orden de superioridad o de subordinación entre personajes, instituciones o conceptos.</a:t>
            </a:r>
          </a:p>
          <a:p>
            <a:pPr algn="just">
              <a:buFont typeface="Wingdings" pitchFamily="2" charset="2"/>
              <a:buChar char="§"/>
            </a:pPr>
            <a:endParaRPr lang="es-CL" sz="18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CL" sz="1800" b="1" i="1" u="sng" dirty="0">
                <a:latin typeface="Comic Sans MS" pitchFamily="66" charset="0"/>
              </a:rPr>
              <a:t>República</a:t>
            </a:r>
            <a:r>
              <a:rPr lang="es-CL" sz="1800" dirty="0">
                <a:latin typeface="Comic Sans MS" pitchFamily="66" charset="0"/>
              </a:rPr>
              <a:t>: sistema político que se fundamenta en el imperio de la ley por medio de la Constitución, y la igualdad ante la ley y las libertades civiles de los ciudadanos.</a:t>
            </a:r>
          </a:p>
          <a:p>
            <a:pPr algn="just">
              <a:buFont typeface="Wingdings" pitchFamily="2" charset="2"/>
              <a:buChar char="§"/>
            </a:pPr>
            <a:endParaRPr lang="es-CL" sz="18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CL" sz="1800" b="1" i="1" u="sng" dirty="0">
                <a:latin typeface="Comic Sans MS" pitchFamily="66" charset="0"/>
              </a:rPr>
              <a:t>Responsabilidad</a:t>
            </a:r>
            <a:r>
              <a:rPr lang="es-CL" sz="1800" dirty="0">
                <a:latin typeface="Comic Sans MS" pitchFamily="66" charset="0"/>
              </a:rPr>
              <a:t>: es un valor que le permite reflexionar a las personas sobre cómo administrar, orientar y valorar las consecuencias de sus actos, desde el ámbito moral y valórico.</a:t>
            </a:r>
          </a:p>
          <a:p>
            <a:pPr algn="just">
              <a:buFont typeface="Wingdings" pitchFamily="2" charset="2"/>
              <a:buChar char="§"/>
            </a:pPr>
            <a:endParaRPr lang="es-CL" sz="18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CL" sz="1800" b="1" i="1" u="sng" dirty="0">
                <a:latin typeface="Comic Sans MS" pitchFamily="66" charset="0"/>
              </a:rPr>
              <a:t>Sufragio</a:t>
            </a:r>
            <a:r>
              <a:rPr lang="es-CL" sz="1800" dirty="0">
                <a:latin typeface="Comic Sans MS" pitchFamily="66" charset="0"/>
              </a:rPr>
              <a:t>: derecho político y constitucional de votar por los cargos públicos</a:t>
            </a:r>
          </a:p>
          <a:p>
            <a:pPr algn="just">
              <a:buFont typeface="Wingdings" pitchFamily="2" charset="2"/>
              <a:buChar char="§"/>
            </a:pPr>
            <a:endParaRPr lang="es-CL" sz="18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CL" sz="1800" b="1" i="1" u="sng" dirty="0">
                <a:latin typeface="Comic Sans MS" pitchFamily="66" charset="0"/>
              </a:rPr>
              <a:t>Tolerancia</a:t>
            </a:r>
            <a:r>
              <a:rPr lang="es-CL" sz="1800" dirty="0">
                <a:latin typeface="Comic Sans MS" pitchFamily="66" charset="0"/>
              </a:rPr>
              <a:t>: respeto hacia las ideas, creencias o prácticas de los demás cuando son diferentes o contrarias a las propias.</a:t>
            </a:r>
          </a:p>
          <a:p>
            <a:pPr algn="just">
              <a:buFont typeface="Wingdings" pitchFamily="2" charset="2"/>
              <a:buChar char="§"/>
            </a:pPr>
            <a:endParaRPr lang="es-CL" sz="18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84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DEMOCRACIA</a:t>
            </a:r>
            <a:endParaRPr lang="es-CL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328584"/>
            <a:ext cx="8712968" cy="4157816"/>
          </a:xfr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§"/>
            </a:pPr>
            <a:r>
              <a:rPr lang="es-CL" dirty="0" smtClean="0">
                <a:solidFill>
                  <a:schemeClr val="tx1"/>
                </a:solidFill>
                <a:latin typeface="Comic Sans MS" pitchFamily="66" charset="0"/>
              </a:rPr>
              <a:t>Es de origen griego y se utilizó en la polis de Atenas, en el siglo V a.C.</a:t>
            </a:r>
          </a:p>
          <a:p>
            <a:pPr algn="just">
              <a:buFont typeface="Wingdings" pitchFamily="2" charset="2"/>
              <a:buChar char="§"/>
            </a:pPr>
            <a:r>
              <a:rPr lang="es-CL" dirty="0" smtClean="0">
                <a:solidFill>
                  <a:schemeClr val="tx1"/>
                </a:solidFill>
                <a:latin typeface="Comic Sans MS" pitchFamily="66" charset="0"/>
              </a:rPr>
              <a:t>La </a:t>
            </a:r>
            <a:r>
              <a:rPr lang="es-CL" dirty="0" smtClean="0">
                <a:solidFill>
                  <a:schemeClr val="tx1"/>
                </a:solidFill>
                <a:latin typeface="Comic Sans MS" pitchFamily="66" charset="0"/>
              </a:rPr>
              <a:t>democracia ateniense era un sistema donde se favorecía la participación delos ciudadanos.</a:t>
            </a:r>
          </a:p>
          <a:p>
            <a:pPr algn="just">
              <a:buFont typeface="Wingdings" pitchFamily="2" charset="2"/>
              <a:buChar char="§"/>
            </a:pPr>
            <a:r>
              <a:rPr lang="es-CL" dirty="0" smtClean="0">
                <a:solidFill>
                  <a:schemeClr val="tx1"/>
                </a:solidFill>
                <a:latin typeface="Comic Sans MS" pitchFamily="66" charset="0"/>
              </a:rPr>
              <a:t>La democracia puede entenderse, en un sentido amplio como una forma de vida y de convivencia que tiende a la búsqueda del bien común.</a:t>
            </a:r>
            <a:endParaRPr lang="es-CL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7169" name="Picture 1" descr="C:\Users\karlipi\Desktop\Imagenes para clases\Gift\20 (1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5013175"/>
            <a:ext cx="4201666" cy="14202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040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692696"/>
            <a:ext cx="8579296" cy="4525963"/>
          </a:xfrm>
          <a:noFill/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CL" dirty="0" smtClean="0"/>
              <a:t>La democracia implica una </a:t>
            </a:r>
            <a:r>
              <a:rPr lang="es-CL" dirty="0" smtClean="0"/>
              <a:t>convivencia beneficiosa </a:t>
            </a:r>
            <a:r>
              <a:rPr lang="es-CL" dirty="0" smtClean="0"/>
              <a:t>en donde pueden destacar:</a:t>
            </a:r>
          </a:p>
          <a:p>
            <a:pPr algn="ctr">
              <a:buNone/>
            </a:pPr>
            <a:endParaRPr lang="es-CL" dirty="0" smtClean="0"/>
          </a:p>
          <a:p>
            <a:pPr algn="just">
              <a:buFont typeface="Wingdings" pitchFamily="2" charset="2"/>
              <a:buChar char="§"/>
            </a:pPr>
            <a:r>
              <a:rPr lang="es-CL" sz="2600" dirty="0" smtClean="0"/>
              <a:t>Una </a:t>
            </a:r>
            <a:r>
              <a:rPr lang="es-CL" sz="2600" dirty="0" smtClean="0"/>
              <a:t>participación comprometida en los diferentes grupos o instancias de las que formamos parte.</a:t>
            </a:r>
          </a:p>
          <a:p>
            <a:pPr algn="just">
              <a:buFont typeface="Wingdings" pitchFamily="2" charset="2"/>
              <a:buChar char="§"/>
            </a:pPr>
            <a:r>
              <a:rPr lang="es-CL" sz="2600" dirty="0" smtClean="0"/>
              <a:t>Una </a:t>
            </a:r>
            <a:r>
              <a:rPr lang="es-CL" sz="2600" dirty="0" smtClean="0"/>
              <a:t>respetuosa relación con los demás basada en la tolerancia y la solidaridad</a:t>
            </a:r>
          </a:p>
          <a:p>
            <a:pPr algn="just">
              <a:buFont typeface="Wingdings" pitchFamily="2" charset="2"/>
              <a:buChar char="§"/>
            </a:pPr>
            <a:r>
              <a:rPr lang="es-CL" sz="2600" dirty="0" smtClean="0"/>
              <a:t>Una toma de decisiones responsable, donde se esté informado, se promueva un dialogo abierto y respetuoso.</a:t>
            </a:r>
            <a:endParaRPr lang="es-CL" sz="2600" dirty="0"/>
          </a:p>
        </p:txBody>
      </p:sp>
    </p:spTree>
    <p:extLst>
      <p:ext uri="{BB962C8B-B14F-4D97-AF65-F5344CB8AC3E}">
        <p14:creationId xmlns:p14="http://schemas.microsoft.com/office/powerpoint/2010/main" val="903468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5595" y="442854"/>
            <a:ext cx="7858180" cy="127163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CL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¿Qué significa que un país sea un Estado?</a:t>
            </a:r>
            <a:endParaRPr lang="es-CL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42910" y="1357298"/>
            <a:ext cx="15716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     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sz="2400" b="1" dirty="0" smtClean="0">
                <a:latin typeface="Comic Sans MS" pitchFamily="66" charset="0"/>
              </a:rPr>
              <a:t>ESTADO</a:t>
            </a:r>
            <a:endParaRPr lang="es-CL" sz="2400" b="1" dirty="0">
              <a:latin typeface="Comic Sans MS" pitchFamily="66" charset="0"/>
            </a:endParaRPr>
          </a:p>
        </p:txBody>
      </p:sp>
      <p:sp>
        <p:nvSpPr>
          <p:cNvPr id="8" name="7 Flecha derecha"/>
          <p:cNvSpPr/>
          <p:nvPr/>
        </p:nvSpPr>
        <p:spPr>
          <a:xfrm>
            <a:off x="3000364" y="1857364"/>
            <a:ext cx="1714512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CuadroTexto"/>
          <p:cNvSpPr txBox="1"/>
          <p:nvPr/>
        </p:nvSpPr>
        <p:spPr>
          <a:xfrm>
            <a:off x="5214942" y="1714488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smtClean="0">
                <a:latin typeface="Comic Sans MS" pitchFamily="66" charset="0"/>
                <a:cs typeface="Times New Roman" pitchFamily="18" charset="0"/>
              </a:rPr>
              <a:t>Comunidad de personas</a:t>
            </a:r>
            <a:endParaRPr lang="es-CL" sz="24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3" name="12 Flecha abajo"/>
          <p:cNvSpPr/>
          <p:nvPr/>
        </p:nvSpPr>
        <p:spPr>
          <a:xfrm>
            <a:off x="6858016" y="2214554"/>
            <a:ext cx="142876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13 CuadroTexto"/>
          <p:cNvSpPr txBox="1"/>
          <p:nvPr/>
        </p:nvSpPr>
        <p:spPr>
          <a:xfrm>
            <a:off x="5572132" y="3929066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L" sz="28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s-CL" sz="2400" dirty="0" smtClean="0">
                <a:latin typeface="Comic Sans MS" pitchFamily="66" charset="0"/>
              </a:rPr>
              <a:t>Territorio</a:t>
            </a:r>
            <a:endParaRPr lang="es-CL" sz="2400" dirty="0">
              <a:latin typeface="Comic Sans MS" pitchFamily="66" charset="0"/>
            </a:endParaRPr>
          </a:p>
        </p:txBody>
      </p:sp>
      <p:sp>
        <p:nvSpPr>
          <p:cNvPr id="17" name="16 Cinta perforada"/>
          <p:cNvSpPr/>
          <p:nvPr/>
        </p:nvSpPr>
        <p:spPr>
          <a:xfrm>
            <a:off x="475595" y="4572008"/>
            <a:ext cx="8286808" cy="157163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Las personas reconocen un sistema de leyes y autoridades que aceptan como medio para vivir mejor.</a:t>
            </a:r>
            <a:endParaRPr lang="es-CL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83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79512" y="1268760"/>
            <a:ext cx="8568952" cy="4752528"/>
          </a:xfrm>
          <a:noFill/>
          <a:ln w="19050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§"/>
            </a:pPr>
            <a:r>
              <a:rPr lang="es-CL" dirty="0" smtClean="0"/>
              <a:t>La </a:t>
            </a:r>
            <a:r>
              <a:rPr lang="es-CL" b="1" dirty="0" smtClean="0"/>
              <a:t>Constitución, conocida también como Carta fundamental, </a:t>
            </a:r>
            <a:r>
              <a:rPr lang="es-CL" dirty="0" smtClean="0"/>
              <a:t>establece, entre otros elementos, la organización y las atribuciones de los poderes del Estado: </a:t>
            </a:r>
            <a:r>
              <a:rPr lang="es-CL" b="1" dirty="0" smtClean="0"/>
              <a:t>Ejecutivo, Legislativo y Judicial</a:t>
            </a:r>
            <a:r>
              <a:rPr lang="es-CL" b="1" dirty="0" smtClean="0"/>
              <a:t>.</a:t>
            </a:r>
            <a:endParaRPr lang="es-CL" b="1" dirty="0" smtClean="0"/>
          </a:p>
          <a:p>
            <a:pPr algn="just">
              <a:buFont typeface="Wingdings" pitchFamily="2" charset="2"/>
              <a:buChar char="§"/>
            </a:pPr>
            <a:r>
              <a:rPr lang="es-CL" dirty="0" smtClean="0"/>
              <a:t>Del mismo modo, esta reconoce y garantiza los derechos de todas las personas. En ella se dispone que el fin del Estado es el </a:t>
            </a:r>
            <a:r>
              <a:rPr lang="es-CL" b="1" dirty="0" smtClean="0"/>
              <a:t>bien común</a:t>
            </a:r>
            <a:r>
              <a:rPr lang="es-CL" b="1" dirty="0" smtClean="0"/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s-CL" dirty="0">
                <a:latin typeface="Comic Sans MS" pitchFamily="66" charset="0"/>
              </a:rPr>
              <a:t>Chile se organiza a partir de una Constitución que resguarda el sistema democrático.</a:t>
            </a:r>
          </a:p>
          <a:p>
            <a:pPr algn="just">
              <a:buFont typeface="Wingdings" pitchFamily="2" charset="2"/>
              <a:buChar char="§"/>
            </a:pPr>
            <a:r>
              <a:rPr lang="es-CL" dirty="0">
                <a:latin typeface="Comic Sans MS" pitchFamily="66" charset="0"/>
              </a:rPr>
              <a:t>Los ciudadanos eligen autoridades a partir de votación que es secreta.</a:t>
            </a:r>
          </a:p>
          <a:p>
            <a:pPr algn="just">
              <a:buFont typeface="Wingdings" pitchFamily="2" charset="2"/>
              <a:buChar char="§"/>
            </a:pP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/>
          <a:lstStyle/>
          <a:p>
            <a:r>
              <a:rPr lang="es-CL" dirty="0" smtClean="0"/>
              <a:t>CONSTITUCIÓN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91113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628800"/>
            <a:ext cx="6779096" cy="1114420"/>
          </a:xfrm>
        </p:spPr>
        <p:txBody>
          <a:bodyPr>
            <a:normAutofit/>
          </a:bodyPr>
          <a:lstStyle/>
          <a:p>
            <a:r>
              <a:rPr lang="es-CL" dirty="0" smtClean="0"/>
              <a:t>El voto (sufragar) es un derecho, que poseen los ciudadanos. </a:t>
            </a:r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Participación política</a:t>
            </a:r>
            <a:endParaRPr lang="es-CL" dirty="0"/>
          </a:p>
        </p:txBody>
      </p:sp>
      <p:sp>
        <p:nvSpPr>
          <p:cNvPr id="4" name="3 CuadroTexto"/>
          <p:cNvSpPr txBox="1"/>
          <p:nvPr/>
        </p:nvSpPr>
        <p:spPr>
          <a:xfrm>
            <a:off x="428596" y="2928934"/>
            <a:ext cx="8001056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s-CL" dirty="0" smtClean="0"/>
              <a:t>En un sistema democrático las elecciones deben ser: </a:t>
            </a:r>
            <a:endParaRPr lang="es-CL" dirty="0"/>
          </a:p>
        </p:txBody>
      </p:sp>
      <p:sp>
        <p:nvSpPr>
          <p:cNvPr id="5" name="4 Llamada de flecha a la derecha"/>
          <p:cNvSpPr/>
          <p:nvPr/>
        </p:nvSpPr>
        <p:spPr>
          <a:xfrm>
            <a:off x="428596" y="3786190"/>
            <a:ext cx="2571768" cy="2357454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u="sng" dirty="0" smtClean="0">
                <a:latin typeface="Times New Roman" pitchFamily="18" charset="0"/>
                <a:cs typeface="Times New Roman" pitchFamily="18" charset="0"/>
              </a:rPr>
              <a:t>Libres:</a:t>
            </a:r>
            <a:r>
              <a:rPr lang="es-CL" dirty="0" smtClean="0">
                <a:latin typeface="Times New Roman" pitchFamily="18" charset="0"/>
                <a:cs typeface="Times New Roman" pitchFamily="18" charset="0"/>
              </a:rPr>
              <a:t> las personas son libres de expresarse no se puede atentar ante ello,  y eligen a quien quieren</a:t>
            </a:r>
            <a:r>
              <a:rPr lang="es-CL" dirty="0" smtClean="0"/>
              <a:t>. </a:t>
            </a:r>
            <a:endParaRPr lang="es-CL" dirty="0"/>
          </a:p>
        </p:txBody>
      </p:sp>
      <p:sp>
        <p:nvSpPr>
          <p:cNvPr id="7" name="6 Llamada de flecha a la derecha"/>
          <p:cNvSpPr/>
          <p:nvPr/>
        </p:nvSpPr>
        <p:spPr>
          <a:xfrm>
            <a:off x="3214678" y="3786190"/>
            <a:ext cx="2571768" cy="242889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u="sng" dirty="0" smtClean="0">
                <a:latin typeface="Times New Roman" pitchFamily="18" charset="0"/>
                <a:cs typeface="Times New Roman" pitchFamily="18" charset="0"/>
              </a:rPr>
              <a:t>Periódicas: </a:t>
            </a:r>
            <a:r>
              <a:rPr lang="es-CL" dirty="0" smtClean="0">
                <a:latin typeface="Times New Roman" pitchFamily="18" charset="0"/>
                <a:cs typeface="Times New Roman" pitchFamily="18" charset="0"/>
              </a:rPr>
              <a:t>deben realizarse en forma regular</a:t>
            </a:r>
          </a:p>
          <a:p>
            <a:pPr algn="ctr"/>
            <a:r>
              <a:rPr lang="es-CL" dirty="0" smtClean="0">
                <a:latin typeface="Times New Roman" pitchFamily="18" charset="0"/>
                <a:cs typeface="Times New Roman" pitchFamily="18" charset="0"/>
              </a:rPr>
              <a:t>(4 años)</a:t>
            </a:r>
            <a:endParaRPr lang="es-C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Llamada de flecha hacia abajo"/>
          <p:cNvSpPr/>
          <p:nvPr/>
        </p:nvSpPr>
        <p:spPr>
          <a:xfrm>
            <a:off x="6143636" y="3857628"/>
            <a:ext cx="2571768" cy="264320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u="sng" dirty="0" smtClean="0">
                <a:latin typeface="Times New Roman" pitchFamily="18" charset="0"/>
                <a:cs typeface="Times New Roman" pitchFamily="18" charset="0"/>
              </a:rPr>
              <a:t>Informadas: </a:t>
            </a:r>
            <a:r>
              <a:rPr lang="es-CL" dirty="0" smtClean="0">
                <a:latin typeface="Times New Roman" pitchFamily="18" charset="0"/>
                <a:cs typeface="Times New Roman" pitchFamily="18" charset="0"/>
              </a:rPr>
              <a:t>decisión responsable de los ciudadanos. </a:t>
            </a:r>
            <a:endParaRPr lang="es-C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://www.gifandgif.es/gifs_animados/Profesiones/Gifs%20Animados%20Profesiones%20(42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5011" y="332656"/>
            <a:ext cx="1841511" cy="23574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4905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DIVISIÓN POLÍTICO – ADMINISTRATIVA DE CHILE</a:t>
            </a:r>
            <a:endParaRPr lang="es-CL" sz="3200" b="1" dirty="0">
              <a:ln w="18000">
                <a:solidFill>
                  <a:srgbClr val="7030A0"/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72816"/>
            <a:ext cx="8291264" cy="4526280"/>
          </a:xfrm>
        </p:spPr>
        <p:txBody>
          <a:bodyPr>
            <a:normAutofit/>
          </a:bodyPr>
          <a:lstStyle/>
          <a:p>
            <a:r>
              <a:rPr lang="es-CL" dirty="0" smtClean="0">
                <a:latin typeface="Comic Sans MS" pitchFamily="66" charset="0"/>
              </a:rPr>
              <a:t>Regiones: </a:t>
            </a:r>
            <a:r>
              <a:rPr lang="es-CL" sz="2800" dirty="0" smtClean="0">
                <a:latin typeface="Comic Sans MS" pitchFamily="66" charset="0"/>
              </a:rPr>
              <a:t>a cargo del Intendente regional</a:t>
            </a:r>
          </a:p>
          <a:p>
            <a:endParaRPr lang="es-CL" dirty="0" smtClean="0">
              <a:latin typeface="Comic Sans MS" pitchFamily="66" charset="0"/>
            </a:endParaRPr>
          </a:p>
          <a:p>
            <a:pPr>
              <a:buNone/>
            </a:pPr>
            <a:endParaRPr lang="es-CL" dirty="0" smtClean="0">
              <a:latin typeface="Comic Sans MS" pitchFamily="66" charset="0"/>
            </a:endParaRPr>
          </a:p>
          <a:p>
            <a:r>
              <a:rPr lang="es-CL" dirty="0" smtClean="0">
                <a:latin typeface="Comic Sans MS" pitchFamily="66" charset="0"/>
              </a:rPr>
              <a:t>Provincias: </a:t>
            </a:r>
            <a:r>
              <a:rPr lang="es-CL" sz="2800" dirty="0" smtClean="0">
                <a:latin typeface="Comic Sans MS" pitchFamily="66" charset="0"/>
              </a:rPr>
              <a:t>a cargo del Gobernador provincial</a:t>
            </a:r>
          </a:p>
          <a:p>
            <a:endParaRPr lang="es-CL" dirty="0" smtClean="0">
              <a:latin typeface="Comic Sans MS" pitchFamily="66" charset="0"/>
            </a:endParaRPr>
          </a:p>
          <a:p>
            <a:pPr marL="36576" indent="0">
              <a:buNone/>
            </a:pPr>
            <a:endParaRPr lang="es-CL" dirty="0" smtClean="0">
              <a:latin typeface="Comic Sans MS" pitchFamily="66" charset="0"/>
            </a:endParaRPr>
          </a:p>
          <a:p>
            <a:r>
              <a:rPr lang="es-CL" dirty="0" smtClean="0">
                <a:latin typeface="Comic Sans MS" pitchFamily="66" charset="0"/>
              </a:rPr>
              <a:t>Comunas:  </a:t>
            </a:r>
            <a:r>
              <a:rPr lang="es-CL" sz="2800" dirty="0" smtClean="0">
                <a:latin typeface="Comic Sans MS" pitchFamily="66" charset="0"/>
              </a:rPr>
              <a:t>a cargo del Alcalde</a:t>
            </a:r>
          </a:p>
        </p:txBody>
      </p:sp>
      <p:sp>
        <p:nvSpPr>
          <p:cNvPr id="4" name="3 Flecha abajo"/>
          <p:cNvSpPr/>
          <p:nvPr/>
        </p:nvSpPr>
        <p:spPr>
          <a:xfrm>
            <a:off x="1619672" y="2348880"/>
            <a:ext cx="792088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4 Flecha abajo"/>
          <p:cNvSpPr/>
          <p:nvPr/>
        </p:nvSpPr>
        <p:spPr>
          <a:xfrm>
            <a:off x="1619672" y="4116644"/>
            <a:ext cx="792088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324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332656"/>
            <a:ext cx="5832648" cy="936104"/>
          </a:xfrm>
        </p:spPr>
        <p:txBody>
          <a:bodyPr>
            <a:normAutofit/>
          </a:bodyPr>
          <a:lstStyle/>
          <a:p>
            <a:r>
              <a:rPr lang="es-CL" sz="36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ASPECTOS DE LA POLITICA</a:t>
            </a:r>
            <a:endParaRPr lang="es-CL" sz="3600" b="1" dirty="0">
              <a:ln w="18000">
                <a:solidFill>
                  <a:srgbClr val="FF0000"/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256584"/>
          </a:xfrm>
          <a:noFill/>
          <a:ln w="12700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s-CL" sz="2800" dirty="0" smtClean="0">
                <a:latin typeface="Comic Sans MS" pitchFamily="66" charset="0"/>
              </a:rPr>
              <a:t>Según </a:t>
            </a:r>
            <a:r>
              <a:rPr lang="es-CL" sz="2800" dirty="0" smtClean="0">
                <a:latin typeface="Comic Sans MS" pitchFamily="66" charset="0"/>
              </a:rPr>
              <a:t>la constitución  de 1980 dentro de las características de un ciudadano están:</a:t>
            </a:r>
          </a:p>
          <a:p>
            <a:pPr lvl="2">
              <a:buFont typeface="Arial" pitchFamily="34" charset="0"/>
              <a:buChar char="•"/>
            </a:pPr>
            <a:r>
              <a:rPr lang="es-CL" sz="2800" dirty="0" smtClean="0">
                <a:latin typeface="Comic Sans MS" pitchFamily="66" charset="0"/>
              </a:rPr>
              <a:t>Ser Chileno</a:t>
            </a:r>
          </a:p>
          <a:p>
            <a:pPr lvl="2">
              <a:buFont typeface="Arial" pitchFamily="34" charset="0"/>
              <a:buChar char="•"/>
            </a:pPr>
            <a:r>
              <a:rPr lang="es-CL" sz="2800" dirty="0" smtClean="0">
                <a:latin typeface="Comic Sans MS" pitchFamily="66" charset="0"/>
              </a:rPr>
              <a:t>Ser mayor de 18 años.</a:t>
            </a:r>
          </a:p>
          <a:p>
            <a:pPr lvl="2">
              <a:buFont typeface="Arial" pitchFamily="34" charset="0"/>
              <a:buChar char="•"/>
            </a:pPr>
            <a:r>
              <a:rPr lang="es-CL" sz="2800" dirty="0" smtClean="0">
                <a:latin typeface="Comic Sans MS" pitchFamily="66" charset="0"/>
              </a:rPr>
              <a:t>No haber sido condenado a pena </a:t>
            </a:r>
            <a:r>
              <a:rPr lang="es-CL" sz="2800" dirty="0" smtClean="0">
                <a:latin typeface="Comic Sans MS" pitchFamily="66" charset="0"/>
              </a:rPr>
              <a:t>aflictiva</a:t>
            </a:r>
            <a:endParaRPr lang="es-CL" sz="2800" dirty="0" smtClean="0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ES" sz="2800" dirty="0">
                <a:latin typeface="Comic Sans MS" pitchFamily="66" charset="0"/>
              </a:rPr>
              <a:t>En un sistema político-democrático, los poderes públicos funcionan de manera independiente.</a:t>
            </a:r>
            <a:endParaRPr lang="es-CL" sz="28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ES" sz="2800" dirty="0">
                <a:latin typeface="Comic Sans MS" pitchFamily="66" charset="0"/>
              </a:rPr>
              <a:t>En las democracias las personas tienen derecho a tener una buena calidad de vida.</a:t>
            </a:r>
            <a:endParaRPr lang="es-CL" sz="28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s-ES" sz="2800" dirty="0" smtClean="0">
                <a:latin typeface="Comic Sans MS" pitchFamily="66" charset="0"/>
              </a:rPr>
              <a:t>La </a:t>
            </a:r>
            <a:r>
              <a:rPr lang="es-ES" sz="2800" dirty="0">
                <a:latin typeface="Comic Sans MS" pitchFamily="66" charset="0"/>
              </a:rPr>
              <a:t>cámara de diputados esta encargada de aprobar o rechazar leyes, además debe legislar y fiscalizar a las autoridades</a:t>
            </a:r>
            <a:endParaRPr lang="es-CL" sz="2800" dirty="0">
              <a:latin typeface="Comic Sans MS" pitchFamily="66" charset="0"/>
            </a:endParaRPr>
          </a:p>
          <a:p>
            <a:pPr>
              <a:buFont typeface="Courier New" pitchFamily="49" charset="0"/>
              <a:buChar char="o"/>
            </a:pPr>
            <a:endParaRPr lang="es-CL" dirty="0" smtClean="0"/>
          </a:p>
        </p:txBody>
      </p:sp>
    </p:spTree>
    <p:extLst>
      <p:ext uri="{BB962C8B-B14F-4D97-AF65-F5344CB8AC3E}">
        <p14:creationId xmlns:p14="http://schemas.microsoft.com/office/powerpoint/2010/main" val="249042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Los ciudadanos pueden elegir:</a:t>
            </a:r>
            <a:endParaRPr lang="es-CL" dirty="0"/>
          </a:p>
        </p:txBody>
      </p:sp>
      <p:sp>
        <p:nvSpPr>
          <p:cNvPr id="4" name="3 Redondear rectángulo de esquina del mismo lado"/>
          <p:cNvSpPr/>
          <p:nvPr/>
        </p:nvSpPr>
        <p:spPr>
          <a:xfrm>
            <a:off x="755576" y="1340768"/>
            <a:ext cx="7128792" cy="4608512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Senadores:</a:t>
            </a:r>
          </a:p>
          <a:p>
            <a:pPr algn="ctr"/>
            <a:r>
              <a:rPr lang="es-CL" sz="2400" dirty="0" smtClean="0"/>
              <a:t>Trabajan en el congreso nacional y se preocupan de aprobar leyes  que provienen de la Cámara de diputados. Hay 38 senadores en total que son elegidos por votación popular.</a:t>
            </a:r>
          </a:p>
          <a:p>
            <a:pPr algn="ctr"/>
            <a:endParaRPr lang="es-CL" sz="2400" dirty="0" smtClean="0"/>
          </a:p>
          <a:p>
            <a:pPr algn="ctr"/>
            <a:r>
              <a:rPr lang="es-C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Diputados:</a:t>
            </a:r>
          </a:p>
          <a:p>
            <a:pPr algn="ctr"/>
            <a:r>
              <a:rPr lang="es-CL" sz="2400" dirty="0" smtClean="0"/>
              <a:t>Son elegidos democráticamente y en total son 120 en todo el país. Su labor consiste en proponer y aprobar proyectos de ley, que luego son revisados por los senadores.</a:t>
            </a:r>
          </a:p>
        </p:txBody>
      </p:sp>
    </p:spTree>
    <p:extLst>
      <p:ext uri="{BB962C8B-B14F-4D97-AF65-F5344CB8AC3E}">
        <p14:creationId xmlns:p14="http://schemas.microsoft.com/office/powerpoint/2010/main" val="64840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o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42</TotalTime>
  <Words>945</Words>
  <Application>Microsoft Office PowerPoint</Application>
  <PresentationFormat>Presentación en pantalla (4:3)</PresentationFormat>
  <Paragraphs>103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Técnico</vt:lpstr>
      <vt:lpstr>Presentación de PowerPoint</vt:lpstr>
      <vt:lpstr>DEMOCRACIA</vt:lpstr>
      <vt:lpstr>Presentación de PowerPoint</vt:lpstr>
      <vt:lpstr>Presentación de PowerPoint</vt:lpstr>
      <vt:lpstr>CONSTITUCIÓN</vt:lpstr>
      <vt:lpstr>Participación política</vt:lpstr>
      <vt:lpstr>DIVISIÓN POLÍTICO – ADMINISTRATIVA DE CHILE</vt:lpstr>
      <vt:lpstr>ASPECTOS DE LA POLITICA</vt:lpstr>
      <vt:lpstr>Los ciudadanos pueden elegir:</vt:lpstr>
      <vt:lpstr>Los ciudadanos pueden elegir:</vt:lpstr>
      <vt:lpstr>Los ciudadanos pueden elegir a:</vt:lpstr>
      <vt:lpstr>Otros cargos de importancia</vt:lpstr>
      <vt:lpstr>Presentación de PowerPoint</vt:lpstr>
      <vt:lpstr>Los poderes del Estado</vt:lpstr>
      <vt:lpstr>Los poderes del Estado</vt:lpstr>
      <vt:lpstr>Los poderes del Estado</vt:lpstr>
      <vt:lpstr>Vocabulario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8</cp:revision>
  <dcterms:created xsi:type="dcterms:W3CDTF">2021-04-26T16:26:46Z</dcterms:created>
  <dcterms:modified xsi:type="dcterms:W3CDTF">2021-04-26T17:18:51Z</dcterms:modified>
</cp:coreProperties>
</file>