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92" r:id="rId3"/>
    <p:sldId id="293" r:id="rId4"/>
    <p:sldId id="294" r:id="rId5"/>
    <p:sldId id="295" r:id="rId6"/>
    <p:sldId id="270" r:id="rId7"/>
    <p:sldId id="271" r:id="rId8"/>
    <p:sldId id="273" r:id="rId9"/>
    <p:sldId id="275" r:id="rId10"/>
    <p:sldId id="277" r:id="rId11"/>
    <p:sldId id="279" r:id="rId12"/>
    <p:sldId id="281" r:id="rId13"/>
    <p:sldId id="283" r:id="rId14"/>
    <p:sldId id="285" r:id="rId15"/>
    <p:sldId id="287" r:id="rId16"/>
    <p:sldId id="289"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F617F7-1132-49A0-81CF-6BCD187F9911}" type="datetimeFigureOut">
              <a:rPr lang="es-ES" smtClean="0"/>
              <a:t>29/04/2021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9B88D-FB28-42DB-B114-42AF92324570}" type="slidenum">
              <a:rPr lang="es-ES" smtClean="0"/>
              <a:t>‹Nº›</a:t>
            </a:fld>
            <a:endParaRPr lang="es-ES"/>
          </a:p>
        </p:txBody>
      </p:sp>
    </p:spTree>
    <p:extLst>
      <p:ext uri="{BB962C8B-B14F-4D97-AF65-F5344CB8AC3E}">
        <p14:creationId xmlns:p14="http://schemas.microsoft.com/office/powerpoint/2010/main" val="1653006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29/04/2021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29/04/2021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29/04/2021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29/04/2021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29/04/2021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29/04/2021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A847CFC-816F-41D0-AAC0-9BF4FEBC753E}" type="datetimeFigureOut">
              <a:rPr lang="es-ES" smtClean="0"/>
              <a:t>29/04/2021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t>29/04/2021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29/04/2021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29/04/2021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7A847CFC-816F-41D0-AAC0-9BF4FEBC753E}" type="datetimeFigureOut">
              <a:rPr lang="es-ES" smtClean="0"/>
              <a:t>29/04/2021</a:t>
            </a:fld>
            <a:endParaRPr lang="es-ES"/>
          </a:p>
        </p:txBody>
      </p:sp>
      <p:sp>
        <p:nvSpPr>
          <p:cNvPr id="9" name="Slide Number Placeholder 8"/>
          <p:cNvSpPr>
            <a:spLocks noGrp="1"/>
          </p:cNvSpPr>
          <p:nvPr>
            <p:ph type="sldNum" sz="quarter" idx="11"/>
          </p:nvPr>
        </p:nvSpPr>
        <p:spPr/>
        <p:txBody>
          <a:bodyPr/>
          <a:lstStyle/>
          <a:p>
            <a:fld id="{132FADFE-3B8F-471C-ABF0-DBC7717ECBBC}" type="slidenum">
              <a:rPr lang="es-ES" smtClean="0"/>
              <a:t>‹Nº›</a:t>
            </a:fld>
            <a:endParaRPr lang="es-ES"/>
          </a:p>
        </p:txBody>
      </p:sp>
      <p:sp>
        <p:nvSpPr>
          <p:cNvPr id="10" name="Footer Placeholder 9"/>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32FADFE-3B8F-471C-ABF0-DBC7717ECBBC}" type="slidenum">
              <a:rPr lang="es-ES" smtClean="0"/>
              <a:t>‹Nº›</a:t>
            </a:fld>
            <a:endParaRPr lang="es-E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E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A847CFC-816F-41D0-AAC0-9BF4FEBC753E}" type="datetimeFigureOut">
              <a:rPr lang="es-ES" smtClean="0"/>
              <a:t>29/04/2021</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37348" y="352743"/>
            <a:ext cx="3915333" cy="646331"/>
          </a:xfrm>
          <a:prstGeom prst="rect">
            <a:avLst/>
          </a:prstGeom>
          <a:noFill/>
        </p:spPr>
        <p:txBody>
          <a:bodyPr wrap="square" rtlCol="0">
            <a:spAutoFit/>
          </a:bodyPr>
          <a:lstStyle/>
          <a:p>
            <a:r>
              <a:rPr lang="es-ES" dirty="0" smtClean="0"/>
              <a:t>Ciencias naturales </a:t>
            </a:r>
            <a:r>
              <a:rPr lang="es-ES" dirty="0" smtClean="0"/>
              <a:t>7º </a:t>
            </a:r>
            <a:r>
              <a:rPr lang="es-ES" dirty="0" smtClean="0"/>
              <a:t>básico.</a:t>
            </a:r>
          </a:p>
          <a:p>
            <a:r>
              <a:rPr lang="es-ES" dirty="0" smtClean="0"/>
              <a:t>Martes 11 de mayo, </a:t>
            </a:r>
            <a:r>
              <a:rPr lang="es-ES" dirty="0" smtClean="0"/>
              <a:t>2021.</a:t>
            </a:r>
            <a:endParaRPr lang="es-ES" dirty="0"/>
          </a:p>
        </p:txBody>
      </p:sp>
      <p:sp>
        <p:nvSpPr>
          <p:cNvPr id="5" name="4 CuadroTexto"/>
          <p:cNvSpPr txBox="1"/>
          <p:nvPr/>
        </p:nvSpPr>
        <p:spPr>
          <a:xfrm>
            <a:off x="467544" y="1916832"/>
            <a:ext cx="7574508" cy="1323439"/>
          </a:xfrm>
          <a:prstGeom prst="rect">
            <a:avLst/>
          </a:prstGeom>
          <a:noFill/>
        </p:spPr>
        <p:txBody>
          <a:bodyPr wrap="square" rtlCol="0">
            <a:spAutoFit/>
          </a:bodyPr>
          <a:lstStyle/>
          <a:p>
            <a:r>
              <a:rPr lang="es-ES" sz="4000" b="1" dirty="0" smtClean="0">
                <a:effectLst>
                  <a:outerShdw blurRad="38100" dist="38100" dir="2700000" algn="tl">
                    <a:srgbClr val="000000">
                      <a:alpha val="43137"/>
                    </a:srgbClr>
                  </a:outerShdw>
                </a:effectLst>
              </a:rPr>
              <a:t>Objetivo: </a:t>
            </a:r>
            <a:r>
              <a:rPr lang="es-ES" sz="4000" b="1" dirty="0" smtClean="0">
                <a:effectLst>
                  <a:outerShdw blurRad="38100" dist="38100" dir="2700000" algn="tl">
                    <a:srgbClr val="000000">
                      <a:alpha val="43137"/>
                    </a:srgbClr>
                  </a:outerShdw>
                </a:effectLst>
              </a:rPr>
              <a:t>Conocer y explicar los tipos de </a:t>
            </a:r>
            <a:r>
              <a:rPr lang="es-CL" sz="4000" b="1" dirty="0" smtClean="0">
                <a:effectLst>
                  <a:outerShdw blurRad="38100" dist="38100" dir="2700000" algn="tl">
                    <a:srgbClr val="000000">
                      <a:alpha val="43137"/>
                    </a:srgbClr>
                  </a:outerShdw>
                </a:effectLst>
              </a:rPr>
              <a:t>mezclas</a:t>
            </a:r>
            <a:r>
              <a:rPr lang="es-CL" sz="4000" b="1" dirty="0">
                <a:effectLst>
                  <a:outerShdw blurRad="38100" dist="38100" dir="2700000" algn="tl">
                    <a:srgbClr val="000000">
                      <a:alpha val="43137"/>
                    </a:srgbClr>
                  </a:outerShdw>
                </a:effectLst>
              </a:rPr>
              <a:t> </a:t>
            </a:r>
            <a:r>
              <a:rPr lang="es-CL" sz="4000" b="1" dirty="0" smtClean="0">
                <a:effectLst>
                  <a:outerShdw blurRad="38100" dist="38100" dir="2700000" algn="tl">
                    <a:srgbClr val="000000">
                      <a:alpha val="43137"/>
                    </a:srgbClr>
                  </a:outerShdw>
                </a:effectLst>
              </a:rPr>
              <a:t>y su separación.</a:t>
            </a:r>
            <a:endParaRPr lang="es-ES" sz="4000" b="1" dirty="0">
              <a:effectLst>
                <a:outerShdw blurRad="38100" dist="38100" dir="2700000" algn="tl">
                  <a:srgbClr val="000000">
                    <a:alpha val="43137"/>
                  </a:srgbClr>
                </a:outerShdw>
              </a:effectLst>
            </a:endParaRPr>
          </a:p>
        </p:txBody>
      </p:sp>
      <p:sp>
        <p:nvSpPr>
          <p:cNvPr id="6" name="5 CuadroTexto"/>
          <p:cNvSpPr txBox="1"/>
          <p:nvPr/>
        </p:nvSpPr>
        <p:spPr>
          <a:xfrm>
            <a:off x="4737347" y="5732059"/>
            <a:ext cx="4133697" cy="646331"/>
          </a:xfrm>
          <a:prstGeom prst="rect">
            <a:avLst/>
          </a:prstGeom>
          <a:noFill/>
        </p:spPr>
        <p:txBody>
          <a:bodyPr wrap="square" rtlCol="0">
            <a:spAutoFit/>
          </a:bodyPr>
          <a:lstStyle/>
          <a:p>
            <a:r>
              <a:rPr lang="es-ES" dirty="0" smtClean="0"/>
              <a:t>Profesora Tamara Arias Mendoza.</a:t>
            </a:r>
          </a:p>
          <a:p>
            <a:r>
              <a:rPr lang="es-ES" dirty="0" smtClean="0"/>
              <a:t>Colegio San José de Cerrillos.</a:t>
            </a:r>
            <a:endParaRPr lang="es-ES" dirty="0"/>
          </a:p>
        </p:txBody>
      </p:sp>
    </p:spTree>
    <p:extLst>
      <p:ext uri="{BB962C8B-B14F-4D97-AF65-F5344CB8AC3E}">
        <p14:creationId xmlns:p14="http://schemas.microsoft.com/office/powerpoint/2010/main" val="2954185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95536" y="476672"/>
            <a:ext cx="4642635"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Cromatografía.</a:t>
            </a:r>
            <a:endParaRPr lang="es-CL" dirty="0"/>
          </a:p>
        </p:txBody>
      </p:sp>
      <p:sp>
        <p:nvSpPr>
          <p:cNvPr id="5" name="Marcador de contenido 2"/>
          <p:cNvSpPr>
            <a:spLocks noGrp="1"/>
          </p:cNvSpPr>
          <p:nvPr>
            <p:ph idx="1"/>
          </p:nvPr>
        </p:nvSpPr>
        <p:spPr>
          <a:xfrm>
            <a:off x="78244" y="1124744"/>
            <a:ext cx="8238172" cy="3134591"/>
          </a:xfrm>
        </p:spPr>
        <p:txBody>
          <a:bodyPr>
            <a:normAutofit/>
          </a:bodyPr>
          <a:lstStyle/>
          <a:p>
            <a:r>
              <a:rPr lang="es-CL" dirty="0" smtClean="0"/>
              <a:t>ES UN PROCEDIMIENTO FÍSICO</a:t>
            </a:r>
            <a:r>
              <a:rPr lang="es-CL" dirty="0" smtClean="0"/>
              <a:t>.</a:t>
            </a:r>
            <a:endParaRPr lang="es-CL" dirty="0" smtClean="0"/>
          </a:p>
          <a:p>
            <a:pPr marL="0" indent="0">
              <a:buNone/>
            </a:pPr>
            <a:r>
              <a:rPr lang="es-CL" dirty="0" smtClean="0"/>
              <a:t>Este procedimiento consiste en la separación de componentes basándose en las diferencias de velocidades con las cuales éstas se movilizan por la superficie del papel de cromatografía o de filtro, cuando previamente se ha usado una mezcla de disolvente. </a:t>
            </a:r>
            <a:endParaRPr lang="es-CL" dirty="0"/>
          </a:p>
        </p:txBody>
      </p:sp>
      <p:pic>
        <p:nvPicPr>
          <p:cNvPr id="6"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924943"/>
            <a:ext cx="4824536" cy="3618401"/>
          </a:xfrm>
          <a:prstGeom prst="rect">
            <a:avLst/>
          </a:prstGeom>
        </p:spPr>
      </p:pic>
    </p:spTree>
    <p:extLst>
      <p:ext uri="{BB962C8B-B14F-4D97-AF65-F5344CB8AC3E}">
        <p14:creationId xmlns:p14="http://schemas.microsoft.com/office/powerpoint/2010/main" val="896588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539552" y="469315"/>
            <a:ext cx="2709926"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a:t>F</a:t>
            </a:r>
            <a:r>
              <a:rPr lang="es-CL" dirty="0" smtClean="0"/>
              <a:t>iltración.</a:t>
            </a:r>
            <a:endParaRPr lang="es-CL" dirty="0"/>
          </a:p>
        </p:txBody>
      </p:sp>
      <p:sp>
        <p:nvSpPr>
          <p:cNvPr id="5" name="Marcador de contenido 2"/>
          <p:cNvSpPr txBox="1">
            <a:spLocks/>
          </p:cNvSpPr>
          <p:nvPr/>
        </p:nvSpPr>
        <p:spPr>
          <a:xfrm>
            <a:off x="323528" y="1268760"/>
            <a:ext cx="3456384" cy="513916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s-CL" dirty="0" smtClean="0">
                <a:solidFill>
                  <a:schemeClr val="tx1"/>
                </a:solidFill>
              </a:rPr>
              <a:t>ES UN PROCEDIMIENTO MECÁNICO</a:t>
            </a:r>
            <a:r>
              <a:rPr lang="es-CL" dirty="0" smtClean="0">
                <a:solidFill>
                  <a:schemeClr val="tx1"/>
                </a:solidFill>
              </a:rPr>
              <a:t>.</a:t>
            </a:r>
            <a:endParaRPr lang="es-CL" sz="2000" dirty="0" smtClean="0">
              <a:solidFill>
                <a:schemeClr val="tx1"/>
              </a:solidFill>
            </a:endParaRPr>
          </a:p>
          <a:p>
            <a:pPr marL="0" indent="0" algn="just">
              <a:buFont typeface="Wingdings 3" charset="2"/>
              <a:buNone/>
            </a:pPr>
            <a:r>
              <a:rPr lang="es-CL" sz="2000" dirty="0" smtClean="0">
                <a:solidFill>
                  <a:schemeClr val="tx1"/>
                </a:solidFill>
              </a:rPr>
              <a:t>Es uno de los procedimientos más empleados en laboratorios y generalmente se aplica después de haber añadido un disolvente a la mezcla. Se basa en el tamaño de las partículas de la mezcla ya que al depositarlas sobre el papel de filtro, las más pequeñas pasan por los diminutos poros recogiéndose como filtrado, en tanto que los mayores, imposibilitados de pasar quedan sobre el papel filtro constituyendo el residuo.</a:t>
            </a:r>
            <a:endParaRPr lang="es-CL" sz="2000" dirty="0">
              <a:solidFill>
                <a:schemeClr val="tx1"/>
              </a:solidFill>
            </a:endParaRPr>
          </a:p>
        </p:txBody>
      </p:sp>
      <p:pic>
        <p:nvPicPr>
          <p:cNvPr id="6" name="Imagen 1"/>
          <p:cNvPicPr>
            <a:picLocks noChangeAspect="1"/>
          </p:cNvPicPr>
          <p:nvPr/>
        </p:nvPicPr>
        <p:blipFill rotWithShape="1">
          <a:blip r:embed="rId2">
            <a:extLst>
              <a:ext uri="{28A0092B-C50C-407E-A947-70E740481C1C}">
                <a14:useLocalDpi xmlns:a14="http://schemas.microsoft.com/office/drawing/2010/main" val="0"/>
              </a:ext>
            </a:extLst>
          </a:blip>
          <a:srcRect l="16283" r="14452"/>
          <a:stretch/>
        </p:blipFill>
        <p:spPr>
          <a:xfrm>
            <a:off x="4139952" y="1292277"/>
            <a:ext cx="4248472" cy="4600234"/>
          </a:xfrm>
          <a:prstGeom prst="rect">
            <a:avLst/>
          </a:prstGeom>
        </p:spPr>
      </p:pic>
    </p:spTree>
    <p:extLst>
      <p:ext uri="{BB962C8B-B14F-4D97-AF65-F5344CB8AC3E}">
        <p14:creationId xmlns:p14="http://schemas.microsoft.com/office/powerpoint/2010/main" val="3554872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11560" y="404664"/>
            <a:ext cx="2647581"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Tamizado.</a:t>
            </a:r>
            <a:endParaRPr lang="es-CL" dirty="0"/>
          </a:p>
        </p:txBody>
      </p:sp>
      <p:sp>
        <p:nvSpPr>
          <p:cNvPr id="5" name="Marcador de contenido 2"/>
          <p:cNvSpPr>
            <a:spLocks noGrp="1"/>
          </p:cNvSpPr>
          <p:nvPr>
            <p:ph idx="1"/>
          </p:nvPr>
        </p:nvSpPr>
        <p:spPr>
          <a:xfrm>
            <a:off x="179512" y="980728"/>
            <a:ext cx="4320480" cy="5760640"/>
          </a:xfrm>
        </p:spPr>
        <p:txBody>
          <a:bodyPr>
            <a:normAutofit/>
          </a:bodyPr>
          <a:lstStyle/>
          <a:p>
            <a:pPr algn="just"/>
            <a:r>
              <a:rPr lang="es-CL" dirty="0" smtClean="0"/>
              <a:t>PROCEDIMIENTO </a:t>
            </a:r>
            <a:r>
              <a:rPr lang="es-CL" dirty="0" smtClean="0"/>
              <a:t>MECÁNICO</a:t>
            </a:r>
            <a:r>
              <a:rPr lang="es-CL" dirty="0" smtClean="0"/>
              <a:t>.</a:t>
            </a:r>
            <a:endParaRPr lang="es-CL" dirty="0" smtClean="0"/>
          </a:p>
          <a:p>
            <a:pPr marL="0" indent="0" algn="just">
              <a:buNone/>
            </a:pPr>
            <a:r>
              <a:rPr lang="es-CL" dirty="0" smtClean="0"/>
              <a:t>Procedimiento que permite separar partículas sólidas de diferentes tamaños, habiendo que pasar las mezcla por un tamiz. Un tamiz no es más que una malla que deja entre sus hilos un espacio determinado. La operación de tamización se efectúa manual o mecánicamente. En realidad, procedimientos como éste tienen un valor relativo, pero determinado, dentro de sus limites de error más o menos grandes; es decir, nunca se consigue del todo una separación definitiva del material. </a:t>
            </a:r>
            <a:endParaRPr lang="es-CL" dirty="0"/>
          </a:p>
        </p:txBody>
      </p:sp>
      <p:pic>
        <p:nvPicPr>
          <p:cNvPr id="6" name="Imagen 2"/>
          <p:cNvPicPr>
            <a:picLocks noChangeAspect="1"/>
          </p:cNvPicPr>
          <p:nvPr/>
        </p:nvPicPr>
        <p:blipFill rotWithShape="1">
          <a:blip r:embed="rId2" cstate="print">
            <a:extLst>
              <a:ext uri="{28A0092B-C50C-407E-A947-70E740481C1C}">
                <a14:useLocalDpi xmlns:a14="http://schemas.microsoft.com/office/drawing/2010/main" val="0"/>
              </a:ext>
            </a:extLst>
          </a:blip>
          <a:srcRect r="38387"/>
          <a:stretch/>
        </p:blipFill>
        <p:spPr>
          <a:xfrm>
            <a:off x="4716015" y="1484784"/>
            <a:ext cx="3667587" cy="4464496"/>
          </a:xfrm>
          <a:prstGeom prst="rect">
            <a:avLst/>
          </a:prstGeom>
        </p:spPr>
      </p:pic>
    </p:spTree>
    <p:extLst>
      <p:ext uri="{BB962C8B-B14F-4D97-AF65-F5344CB8AC3E}">
        <p14:creationId xmlns:p14="http://schemas.microsoft.com/office/powerpoint/2010/main" val="2242009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539552" y="238897"/>
            <a:ext cx="3094390"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Imantación.</a:t>
            </a:r>
            <a:endParaRPr lang="es-CL" dirty="0"/>
          </a:p>
        </p:txBody>
      </p:sp>
      <p:sp>
        <p:nvSpPr>
          <p:cNvPr id="5" name="Marcador de contenido 2"/>
          <p:cNvSpPr>
            <a:spLocks noGrp="1"/>
          </p:cNvSpPr>
          <p:nvPr>
            <p:ph idx="1"/>
          </p:nvPr>
        </p:nvSpPr>
        <p:spPr>
          <a:xfrm>
            <a:off x="107504" y="908720"/>
            <a:ext cx="8280920" cy="2376264"/>
          </a:xfrm>
        </p:spPr>
        <p:txBody>
          <a:bodyPr>
            <a:normAutofit/>
          </a:bodyPr>
          <a:lstStyle/>
          <a:p>
            <a:r>
              <a:rPr lang="es-CL" dirty="0" smtClean="0"/>
              <a:t>ES UN PROCEDIMIENTO MECÁNICO</a:t>
            </a:r>
            <a:r>
              <a:rPr lang="es-CL" dirty="0" smtClean="0"/>
              <a:t>.</a:t>
            </a:r>
            <a:endParaRPr lang="es-CL" dirty="0" smtClean="0"/>
          </a:p>
          <a:p>
            <a:pPr marL="0" indent="0">
              <a:buNone/>
            </a:pPr>
            <a:r>
              <a:rPr lang="es-CL" dirty="0"/>
              <a:t>En un procedimiento de uso limitado, únicamente se aplica para separar un material magnético como el hierro cuando está mezclado con otro que no es magnético. Por ejemplo, para separar limaduras de hierro mezcladas con azufre o con arena. Basta con acercar un imán y las limaduras de hierro serán atraídas por éste. </a:t>
            </a:r>
          </a:p>
        </p:txBody>
      </p:sp>
      <p:pic>
        <p:nvPicPr>
          <p:cNvPr id="6" name="Imagen 1"/>
          <p:cNvPicPr>
            <a:picLocks noChangeAspect="1"/>
          </p:cNvPicPr>
          <p:nvPr/>
        </p:nvPicPr>
        <p:blipFill rotWithShape="1">
          <a:blip r:embed="rId2" cstate="print">
            <a:extLst>
              <a:ext uri="{28A0092B-C50C-407E-A947-70E740481C1C}">
                <a14:useLocalDpi xmlns:a14="http://schemas.microsoft.com/office/drawing/2010/main" val="0"/>
              </a:ext>
            </a:extLst>
          </a:blip>
          <a:srcRect l="17585" r="413" b="15960"/>
          <a:stretch/>
        </p:blipFill>
        <p:spPr>
          <a:xfrm>
            <a:off x="1655833" y="3068960"/>
            <a:ext cx="4572351" cy="3514478"/>
          </a:xfrm>
          <a:prstGeom prst="rect">
            <a:avLst/>
          </a:prstGeom>
        </p:spPr>
      </p:pic>
    </p:spTree>
    <p:extLst>
      <p:ext uri="{BB962C8B-B14F-4D97-AF65-F5344CB8AC3E}">
        <p14:creationId xmlns:p14="http://schemas.microsoft.com/office/powerpoint/2010/main" val="2590955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51520" y="266606"/>
            <a:ext cx="3624326"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Decantación.</a:t>
            </a:r>
            <a:endParaRPr lang="es-CL" dirty="0"/>
          </a:p>
        </p:txBody>
      </p:sp>
      <p:sp>
        <p:nvSpPr>
          <p:cNvPr id="5" name="Marcador de contenido 2"/>
          <p:cNvSpPr>
            <a:spLocks noGrp="1"/>
          </p:cNvSpPr>
          <p:nvPr>
            <p:ph idx="1"/>
          </p:nvPr>
        </p:nvSpPr>
        <p:spPr>
          <a:xfrm>
            <a:off x="250876" y="908720"/>
            <a:ext cx="4465140" cy="5688632"/>
          </a:xfrm>
        </p:spPr>
        <p:txBody>
          <a:bodyPr>
            <a:normAutofit/>
          </a:bodyPr>
          <a:lstStyle/>
          <a:p>
            <a:r>
              <a:rPr lang="es-CL" dirty="0" smtClean="0"/>
              <a:t>PROCEDIMIENTO </a:t>
            </a:r>
            <a:r>
              <a:rPr lang="es-CL" dirty="0" smtClean="0"/>
              <a:t>MECÁNICO</a:t>
            </a:r>
            <a:r>
              <a:rPr lang="es-CL" dirty="0" smtClean="0"/>
              <a:t>.</a:t>
            </a:r>
            <a:endParaRPr lang="es-CL" dirty="0" smtClean="0"/>
          </a:p>
          <a:p>
            <a:pPr marL="0" indent="0" algn="just">
              <a:buNone/>
            </a:pPr>
            <a:r>
              <a:rPr lang="es-CL" dirty="0" smtClean="0"/>
              <a:t>Tiene su fundamento en la diferencia de la densidad que hay entre los componentes de una mezcla. Si tenemos una mezcla de sólido y un líquido, se deja en reposo y observamos que el sólido más denso o pesado se va al fondo del recipiente y así es más fácil para separar el líquido que contiene ambas materias dejando pasar solo un fluido a otro recipiente. Ahora en el cao de líquidos inmiscibles, se coloca un embudo, para su extracción, se abre la llave del embudo hasta la salida total del líquido decantado. </a:t>
            </a:r>
            <a:endParaRPr lang="es-CL" dirty="0"/>
          </a:p>
        </p:txBody>
      </p:sp>
      <p:pic>
        <p:nvPicPr>
          <p:cNvPr id="6" name="Imagen 1"/>
          <p:cNvPicPr>
            <a:picLocks noChangeAspect="1"/>
          </p:cNvPicPr>
          <p:nvPr/>
        </p:nvPicPr>
        <p:blipFill rotWithShape="1">
          <a:blip r:embed="rId2">
            <a:extLst>
              <a:ext uri="{28A0092B-C50C-407E-A947-70E740481C1C}">
                <a14:useLocalDpi xmlns:a14="http://schemas.microsoft.com/office/drawing/2010/main" val="0"/>
              </a:ext>
            </a:extLst>
          </a:blip>
          <a:srcRect r="52690"/>
          <a:stretch/>
        </p:blipFill>
        <p:spPr>
          <a:xfrm>
            <a:off x="5148064" y="836712"/>
            <a:ext cx="3600400" cy="5700942"/>
          </a:xfrm>
          <a:prstGeom prst="rect">
            <a:avLst/>
          </a:prstGeom>
        </p:spPr>
      </p:pic>
    </p:spTree>
    <p:extLst>
      <p:ext uri="{BB962C8B-B14F-4D97-AF65-F5344CB8AC3E}">
        <p14:creationId xmlns:p14="http://schemas.microsoft.com/office/powerpoint/2010/main" val="2775616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23528" y="404664"/>
            <a:ext cx="4642635"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Centrifugación.</a:t>
            </a:r>
            <a:endParaRPr lang="es-CL" dirty="0"/>
          </a:p>
        </p:txBody>
      </p:sp>
      <p:sp>
        <p:nvSpPr>
          <p:cNvPr id="5" name="Marcador de contenido 2"/>
          <p:cNvSpPr>
            <a:spLocks noGrp="1"/>
          </p:cNvSpPr>
          <p:nvPr>
            <p:ph idx="1"/>
          </p:nvPr>
        </p:nvSpPr>
        <p:spPr>
          <a:xfrm>
            <a:off x="179512" y="1052736"/>
            <a:ext cx="8208912" cy="4215247"/>
          </a:xfrm>
        </p:spPr>
        <p:txBody>
          <a:bodyPr>
            <a:normAutofit/>
          </a:bodyPr>
          <a:lstStyle/>
          <a:p>
            <a:r>
              <a:rPr lang="es-CL" dirty="0" smtClean="0"/>
              <a:t>PROCEDIMIENTO </a:t>
            </a:r>
            <a:r>
              <a:rPr lang="es-CL" dirty="0" smtClean="0"/>
              <a:t>MECÁNICO</a:t>
            </a:r>
            <a:r>
              <a:rPr lang="es-CL" dirty="0" smtClean="0"/>
              <a:t>.</a:t>
            </a:r>
            <a:endParaRPr lang="es-CL" dirty="0" smtClean="0"/>
          </a:p>
          <a:p>
            <a:pPr marL="0" indent="0">
              <a:buNone/>
            </a:pPr>
            <a:r>
              <a:rPr lang="es-CL" dirty="0" smtClean="0"/>
              <a:t>Es un procedimiento que se utiliza cuando se quiere acelerar la sedimentación. Se coloca la mezcla dentro de una centrífuga, las que tienen un movimiento de rotación constante y rápido, lográndose que las partículas de mayor densidad se vayan al fondo y las más livianas queden en la parte superior. </a:t>
            </a:r>
            <a:endParaRPr lang="es-CL" dirty="0"/>
          </a:p>
        </p:txBody>
      </p:sp>
      <p:pic>
        <p:nvPicPr>
          <p:cNvPr id="6"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3068960"/>
            <a:ext cx="4583225" cy="3441010"/>
          </a:xfrm>
          <a:prstGeom prst="rect">
            <a:avLst/>
          </a:prstGeom>
        </p:spPr>
      </p:pic>
    </p:spTree>
    <p:extLst>
      <p:ext uri="{BB962C8B-B14F-4D97-AF65-F5344CB8AC3E}">
        <p14:creationId xmlns:p14="http://schemas.microsoft.com/office/powerpoint/2010/main" val="212503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23528" y="332656"/>
            <a:ext cx="4642635"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Levigación.</a:t>
            </a:r>
            <a:endParaRPr lang="es-CL" dirty="0"/>
          </a:p>
        </p:txBody>
      </p:sp>
      <p:sp>
        <p:nvSpPr>
          <p:cNvPr id="5" name="Marcador de contenido 2"/>
          <p:cNvSpPr>
            <a:spLocks noGrp="1"/>
          </p:cNvSpPr>
          <p:nvPr>
            <p:ph idx="1"/>
          </p:nvPr>
        </p:nvSpPr>
        <p:spPr>
          <a:xfrm>
            <a:off x="179512" y="1104004"/>
            <a:ext cx="3960440" cy="5565356"/>
          </a:xfrm>
        </p:spPr>
        <p:txBody>
          <a:bodyPr>
            <a:normAutofit/>
          </a:bodyPr>
          <a:lstStyle/>
          <a:p>
            <a:r>
              <a:rPr lang="es-CL" dirty="0" smtClean="0"/>
              <a:t>PROCEDIMIENTO </a:t>
            </a:r>
            <a:r>
              <a:rPr lang="es-CL" dirty="0" smtClean="0"/>
              <a:t>MECÁNICO</a:t>
            </a:r>
            <a:r>
              <a:rPr lang="es-CL" dirty="0" smtClean="0"/>
              <a:t>.</a:t>
            </a:r>
            <a:endParaRPr lang="es-CL" dirty="0" smtClean="0"/>
          </a:p>
          <a:p>
            <a:pPr marL="0" indent="0" algn="just">
              <a:buNone/>
            </a:pPr>
            <a:r>
              <a:rPr lang="es-CL" sz="2400" dirty="0" smtClean="0"/>
              <a:t>Es el lavado de sólidos, con una corriente de agua. Los materiales más livianos son arrastrados una mayor distancia, de esta manera hay una separación de los componentes de acuerdo a lo pesados que sean. Esta técnica no común en laboratorio pero es bastante frecuente en las industrias, ya sea para el lavado de arena o la obtención de oro.  </a:t>
            </a:r>
            <a:endParaRPr lang="es-CL" sz="2400" dirty="0"/>
          </a:p>
        </p:txBody>
      </p:sp>
      <p:pic>
        <p:nvPicPr>
          <p:cNvPr id="6" name="Imagen 1"/>
          <p:cNvPicPr>
            <a:picLocks noChangeAspect="1"/>
          </p:cNvPicPr>
          <p:nvPr/>
        </p:nvPicPr>
        <p:blipFill rotWithShape="1">
          <a:blip r:embed="rId2">
            <a:extLst>
              <a:ext uri="{28A0092B-C50C-407E-A947-70E740481C1C}">
                <a14:useLocalDpi xmlns:a14="http://schemas.microsoft.com/office/drawing/2010/main" val="0"/>
              </a:ext>
            </a:extLst>
          </a:blip>
          <a:srcRect l="13861" r="9581"/>
          <a:stretch/>
        </p:blipFill>
        <p:spPr>
          <a:xfrm>
            <a:off x="4572000" y="1628799"/>
            <a:ext cx="3888432" cy="3826233"/>
          </a:xfrm>
          <a:prstGeom prst="rect">
            <a:avLst/>
          </a:prstGeom>
        </p:spPr>
      </p:pic>
    </p:spTree>
    <p:extLst>
      <p:ext uri="{BB962C8B-B14F-4D97-AF65-F5344CB8AC3E}">
        <p14:creationId xmlns:p14="http://schemas.microsoft.com/office/powerpoint/2010/main" val="3252497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56" t="6812" r="46108" b="29976"/>
          <a:stretch/>
        </p:blipFill>
        <p:spPr bwMode="auto">
          <a:xfrm>
            <a:off x="291682" y="116632"/>
            <a:ext cx="7664694" cy="637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6141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601" r="6630" b="14962"/>
          <a:stretch/>
        </p:blipFill>
        <p:spPr bwMode="auto">
          <a:xfrm>
            <a:off x="107504" y="649318"/>
            <a:ext cx="8817984" cy="515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6423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30" r="5049" b="5615"/>
          <a:stretch/>
        </p:blipFill>
        <p:spPr bwMode="auto">
          <a:xfrm>
            <a:off x="179512" y="836712"/>
            <a:ext cx="8843862"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965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aracteristicas De Las Mezclas | CLOUDY GIRL PICS"/>
          <p:cNvPicPr>
            <a:picLocks noChangeAspect="1" noChangeArrowheads="1"/>
          </p:cNvPicPr>
          <p:nvPr/>
        </p:nvPicPr>
        <p:blipFill rotWithShape="1">
          <a:blip r:embed="rId2">
            <a:extLst>
              <a:ext uri="{28A0092B-C50C-407E-A947-70E740481C1C}">
                <a14:useLocalDpi xmlns:a14="http://schemas.microsoft.com/office/drawing/2010/main" val="0"/>
              </a:ext>
            </a:extLst>
          </a:blip>
          <a:srcRect l="2536" r="4176" b="17390"/>
          <a:stretch/>
        </p:blipFill>
        <p:spPr bwMode="auto">
          <a:xfrm>
            <a:off x="179512" y="692696"/>
            <a:ext cx="7992888" cy="5301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0458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504" y="886691"/>
            <a:ext cx="7928948" cy="5514109"/>
          </a:xfrm>
        </p:spPr>
        <p:txBody>
          <a:bodyPr>
            <a:normAutofit/>
          </a:bodyPr>
          <a:lstStyle/>
          <a:p>
            <a:r>
              <a:rPr lang="es-CL" dirty="0" smtClean="0"/>
              <a:t>Técnicas de separación de mezclas.</a:t>
            </a:r>
          </a:p>
          <a:p>
            <a:pPr marL="0" indent="0">
              <a:buNone/>
            </a:pPr>
            <a:r>
              <a:rPr lang="es-CL" dirty="0"/>
              <a:t>En muchas ocasiones, el químico requiere determinadas sustancias que se hallan mezcladas con otras y por ello, se plante el problema de separarlas. Entre las distintas técnicas que se emplean tenemos…</a:t>
            </a:r>
          </a:p>
          <a:p>
            <a:pPr lvl="1"/>
            <a:r>
              <a:rPr lang="es-CL" b="1" dirty="0" smtClean="0"/>
              <a:t>Procedimientos Físicos:</a:t>
            </a:r>
          </a:p>
          <a:p>
            <a:pPr marL="457200" lvl="1" indent="0">
              <a:buNone/>
            </a:pPr>
            <a:r>
              <a:rPr lang="es-CL" b="1" dirty="0"/>
              <a:t>	</a:t>
            </a:r>
            <a:r>
              <a:rPr lang="es-CL" b="1" dirty="0" smtClean="0"/>
              <a:t>- </a:t>
            </a:r>
            <a:r>
              <a:rPr lang="es-CL" dirty="0" smtClean="0"/>
              <a:t>Destilación</a:t>
            </a:r>
            <a:r>
              <a:rPr lang="es-CL" b="1" dirty="0" smtClean="0"/>
              <a:t>.</a:t>
            </a:r>
          </a:p>
          <a:p>
            <a:pPr marL="457200" lvl="1" indent="0">
              <a:buNone/>
            </a:pPr>
            <a:r>
              <a:rPr lang="es-CL" dirty="0"/>
              <a:t>	- Evaporación.</a:t>
            </a:r>
          </a:p>
          <a:p>
            <a:pPr marL="457200" lvl="1" indent="0">
              <a:buNone/>
            </a:pPr>
            <a:r>
              <a:rPr lang="es-CL" dirty="0"/>
              <a:t>	</a:t>
            </a:r>
            <a:r>
              <a:rPr lang="es-CL" dirty="0" smtClean="0"/>
              <a:t>-</a:t>
            </a:r>
            <a:r>
              <a:rPr lang="es-CL" dirty="0"/>
              <a:t> </a:t>
            </a:r>
            <a:r>
              <a:rPr lang="es-CL" dirty="0" smtClean="0"/>
              <a:t>Cristalización.</a:t>
            </a:r>
          </a:p>
          <a:p>
            <a:pPr marL="457200" lvl="1" indent="0">
              <a:buNone/>
            </a:pPr>
            <a:r>
              <a:rPr lang="es-CL" dirty="0" smtClean="0"/>
              <a:t>	- Cromatografía.</a:t>
            </a:r>
          </a:p>
          <a:p>
            <a:pPr lvl="1"/>
            <a:r>
              <a:rPr lang="es-CL" b="1" dirty="0" smtClean="0"/>
              <a:t>Procedimientos Mecánicos:</a:t>
            </a:r>
          </a:p>
          <a:p>
            <a:pPr lvl="2">
              <a:buFontTx/>
              <a:buChar char="-"/>
            </a:pPr>
            <a:r>
              <a:rPr lang="es-CL" sz="1600" dirty="0" smtClean="0"/>
              <a:t>Filtración.</a:t>
            </a:r>
          </a:p>
          <a:p>
            <a:pPr lvl="2">
              <a:buFontTx/>
              <a:buChar char="-"/>
            </a:pPr>
            <a:r>
              <a:rPr lang="es-CL" sz="1600" dirty="0" smtClean="0"/>
              <a:t>Tamizado.</a:t>
            </a:r>
          </a:p>
          <a:p>
            <a:pPr lvl="2">
              <a:buFontTx/>
              <a:buChar char="-"/>
            </a:pPr>
            <a:r>
              <a:rPr lang="es-CL" sz="1600" dirty="0" smtClean="0"/>
              <a:t>Imantación</a:t>
            </a:r>
          </a:p>
          <a:p>
            <a:pPr lvl="2">
              <a:buFontTx/>
              <a:buChar char="-"/>
            </a:pPr>
            <a:r>
              <a:rPr lang="es-CL" sz="1600" dirty="0" smtClean="0"/>
              <a:t>Decantación.</a:t>
            </a:r>
          </a:p>
          <a:p>
            <a:pPr lvl="2">
              <a:buFontTx/>
              <a:buChar char="-"/>
            </a:pPr>
            <a:r>
              <a:rPr lang="es-CL" sz="1600" dirty="0" smtClean="0"/>
              <a:t>Centrifugación.</a:t>
            </a:r>
          </a:p>
          <a:p>
            <a:pPr lvl="2">
              <a:buFontTx/>
              <a:buChar char="-"/>
            </a:pPr>
            <a:r>
              <a:rPr lang="es-CL" sz="1600" dirty="0" smtClean="0"/>
              <a:t>Levigación.</a:t>
            </a:r>
          </a:p>
          <a:p>
            <a:pPr marL="0" indent="0">
              <a:buNone/>
            </a:pPr>
            <a:endParaRPr lang="es-CL" dirty="0" smtClean="0"/>
          </a:p>
        </p:txBody>
      </p:sp>
      <p:sp>
        <p:nvSpPr>
          <p:cNvPr id="4" name="Título 1"/>
          <p:cNvSpPr txBox="1">
            <a:spLocks/>
          </p:cNvSpPr>
          <p:nvPr/>
        </p:nvSpPr>
        <p:spPr>
          <a:xfrm>
            <a:off x="1331640" y="252752"/>
            <a:ext cx="2148817"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Mezclas.</a:t>
            </a:r>
            <a:endParaRPr lang="es-CL" dirty="0"/>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3928" y="2640940"/>
            <a:ext cx="4756962" cy="3771901"/>
          </a:xfrm>
          <a:prstGeom prst="rect">
            <a:avLst/>
          </a:prstGeom>
        </p:spPr>
      </p:pic>
    </p:spTree>
    <p:extLst>
      <p:ext uri="{BB962C8B-B14F-4D97-AF65-F5344CB8AC3E}">
        <p14:creationId xmlns:p14="http://schemas.microsoft.com/office/powerpoint/2010/main" val="1663910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504" y="1268760"/>
            <a:ext cx="4042614" cy="5328592"/>
          </a:xfrm>
        </p:spPr>
        <p:txBody>
          <a:bodyPr>
            <a:normAutofit/>
          </a:bodyPr>
          <a:lstStyle/>
          <a:p>
            <a:r>
              <a:rPr lang="es-CL" dirty="0" smtClean="0"/>
              <a:t>ES UN PROCEDIMIENTO FÍSICO.</a:t>
            </a:r>
          </a:p>
          <a:p>
            <a:pPr marL="0" indent="0" algn="just">
              <a:buNone/>
            </a:pPr>
            <a:r>
              <a:rPr lang="es-CL" dirty="0" smtClean="0"/>
              <a:t>Se </a:t>
            </a:r>
            <a:r>
              <a:rPr lang="es-CL" dirty="0" smtClean="0"/>
              <a:t>basa en que cada sustancia hierve a una temperatura característica y por ello, al ser calentados hasta la ebullición, en un aparato de destilación, cada sustancia se separa a una temperatura correspondiente a la de su punto de ebullición.</a:t>
            </a:r>
          </a:p>
          <a:p>
            <a:pPr marL="0" indent="0" algn="just">
              <a:buNone/>
            </a:pPr>
            <a:r>
              <a:rPr lang="es-CL" dirty="0" smtClean="0"/>
              <a:t>Si por ejemplo: Se calienta el agua salada, en el balón de destilación quedaría sal y el agua pura se recoge en el destilado. </a:t>
            </a:r>
            <a:endParaRPr lang="es-CL" dirty="0"/>
          </a:p>
        </p:txBody>
      </p:sp>
      <p:sp>
        <p:nvSpPr>
          <p:cNvPr id="4" name="Título 1"/>
          <p:cNvSpPr txBox="1">
            <a:spLocks/>
          </p:cNvSpPr>
          <p:nvPr/>
        </p:nvSpPr>
        <p:spPr>
          <a:xfrm>
            <a:off x="467544" y="610911"/>
            <a:ext cx="2699535"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Destilación.</a:t>
            </a:r>
            <a:endParaRPr lang="es-CL" dirty="0"/>
          </a:p>
        </p:txBody>
      </p:sp>
      <p:pic>
        <p:nvPicPr>
          <p:cNvPr id="5"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1015" y="1628800"/>
            <a:ext cx="4609862" cy="3456384"/>
          </a:xfrm>
          <a:prstGeom prst="rect">
            <a:avLst/>
          </a:prstGeom>
        </p:spPr>
      </p:pic>
    </p:spTree>
    <p:extLst>
      <p:ext uri="{BB962C8B-B14F-4D97-AF65-F5344CB8AC3E}">
        <p14:creationId xmlns:p14="http://schemas.microsoft.com/office/powerpoint/2010/main" val="1750298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498392" y="624110"/>
            <a:ext cx="3073608"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Evaporación.</a:t>
            </a:r>
            <a:endParaRPr lang="es-CL" dirty="0"/>
          </a:p>
        </p:txBody>
      </p:sp>
      <p:sp>
        <p:nvSpPr>
          <p:cNvPr id="5" name="Marcador de contenido 2"/>
          <p:cNvSpPr>
            <a:spLocks noGrp="1"/>
          </p:cNvSpPr>
          <p:nvPr>
            <p:ph idx="1"/>
          </p:nvPr>
        </p:nvSpPr>
        <p:spPr>
          <a:xfrm>
            <a:off x="179512" y="1268760"/>
            <a:ext cx="8280920" cy="3228110"/>
          </a:xfrm>
        </p:spPr>
        <p:txBody>
          <a:bodyPr>
            <a:normAutofit/>
          </a:bodyPr>
          <a:lstStyle/>
          <a:p>
            <a:r>
              <a:rPr lang="es-CL" dirty="0" smtClean="0"/>
              <a:t>ES UN PROCEDIMIENTO FÍSICO</a:t>
            </a:r>
            <a:r>
              <a:rPr lang="es-CL" dirty="0" smtClean="0"/>
              <a:t>.</a:t>
            </a:r>
            <a:endParaRPr lang="es-CL" dirty="0" smtClean="0"/>
          </a:p>
          <a:p>
            <a:pPr marL="0" indent="0">
              <a:buNone/>
            </a:pPr>
            <a:r>
              <a:rPr lang="es-CL" dirty="0" smtClean="0"/>
              <a:t>Basándose en el principio de que un materia es más volátil que otro, calentando una mezcla para separar sus componentes. Uno escapa en forma de gas, y el otro queda como residuo en el recipiente donde se calentó. </a:t>
            </a:r>
          </a:p>
          <a:p>
            <a:pPr marL="0" indent="0">
              <a:buNone/>
            </a:pPr>
            <a:r>
              <a:rPr lang="es-CL" dirty="0" smtClean="0"/>
              <a:t>EJEMPLO: Al calentar agua salada, el agua se evapora y queda la sal como residuo.</a:t>
            </a:r>
            <a:endParaRPr lang="es-CL" dirty="0"/>
          </a:p>
        </p:txBody>
      </p:sp>
      <p:pic>
        <p:nvPicPr>
          <p:cNvPr id="6"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3501007"/>
            <a:ext cx="4248472" cy="3182933"/>
          </a:xfrm>
          <a:prstGeom prst="rect">
            <a:avLst/>
          </a:prstGeom>
        </p:spPr>
      </p:pic>
    </p:spTree>
    <p:extLst>
      <p:ext uri="{BB962C8B-B14F-4D97-AF65-F5344CB8AC3E}">
        <p14:creationId xmlns:p14="http://schemas.microsoft.com/office/powerpoint/2010/main" val="3943168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95536" y="624109"/>
            <a:ext cx="3936053" cy="79944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L" dirty="0" smtClean="0"/>
              <a:t>Cristalización.</a:t>
            </a:r>
            <a:endParaRPr lang="es-CL" dirty="0"/>
          </a:p>
        </p:txBody>
      </p:sp>
      <p:sp>
        <p:nvSpPr>
          <p:cNvPr id="5" name="Marcador de contenido 2"/>
          <p:cNvSpPr>
            <a:spLocks noGrp="1"/>
          </p:cNvSpPr>
          <p:nvPr>
            <p:ph idx="1"/>
          </p:nvPr>
        </p:nvSpPr>
        <p:spPr>
          <a:xfrm>
            <a:off x="323528" y="1403664"/>
            <a:ext cx="3672408" cy="5193688"/>
          </a:xfrm>
        </p:spPr>
        <p:txBody>
          <a:bodyPr>
            <a:normAutofit lnSpcReduction="10000"/>
          </a:bodyPr>
          <a:lstStyle/>
          <a:p>
            <a:r>
              <a:rPr lang="es-CL" dirty="0" smtClean="0"/>
              <a:t>ES UN PROCEDIMIENTO FÍSICO</a:t>
            </a:r>
            <a:r>
              <a:rPr lang="es-CL" dirty="0" smtClean="0"/>
              <a:t>.</a:t>
            </a:r>
            <a:endParaRPr lang="es-CL" dirty="0" smtClean="0"/>
          </a:p>
          <a:p>
            <a:pPr marL="0" indent="0" algn="just">
              <a:buNone/>
            </a:pPr>
            <a:r>
              <a:rPr lang="es-CL" dirty="0" smtClean="0"/>
              <a:t>Es el procedimiento más adecuado para la purificación de sustancias sólidas. Se fundamenta en el hecho que la inmensa mayoría de las sustancia sólidas son más solubles en un disolvente caliente que en uno frío. El solido que se va a purificar se disuelve en el disolvente caliente, se filtra para eliminar impurezas y luego la mezcla se enfría para que se produzca la cristalización.</a:t>
            </a:r>
          </a:p>
        </p:txBody>
      </p:sp>
      <p:pic>
        <p:nvPicPr>
          <p:cNvPr id="6" name="Imagen 1"/>
          <p:cNvPicPr>
            <a:picLocks noChangeAspect="1"/>
          </p:cNvPicPr>
          <p:nvPr/>
        </p:nvPicPr>
        <p:blipFill rotWithShape="1">
          <a:blip r:embed="rId2">
            <a:extLst>
              <a:ext uri="{28A0092B-C50C-407E-A947-70E740481C1C}">
                <a14:useLocalDpi xmlns:a14="http://schemas.microsoft.com/office/drawing/2010/main" val="0"/>
              </a:ext>
            </a:extLst>
          </a:blip>
          <a:srcRect l="10682"/>
          <a:stretch/>
        </p:blipFill>
        <p:spPr>
          <a:xfrm>
            <a:off x="4331589" y="1628800"/>
            <a:ext cx="4470860" cy="3744416"/>
          </a:xfrm>
          <a:prstGeom prst="rect">
            <a:avLst/>
          </a:prstGeom>
        </p:spPr>
      </p:pic>
    </p:spTree>
    <p:extLst>
      <p:ext uri="{BB962C8B-B14F-4D97-AF65-F5344CB8AC3E}">
        <p14:creationId xmlns:p14="http://schemas.microsoft.com/office/powerpoint/2010/main" val="21993549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71</TotalTime>
  <Words>822</Words>
  <Application>Microsoft Office PowerPoint</Application>
  <PresentationFormat>Presentación en pantalla (4:3)</PresentationFormat>
  <Paragraphs>52</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Adyacencia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tamara arias m</dc:creator>
  <cp:lastModifiedBy>tamara arias m</cp:lastModifiedBy>
  <cp:revision>9</cp:revision>
  <dcterms:created xsi:type="dcterms:W3CDTF">2021-04-20T17:04:44Z</dcterms:created>
  <dcterms:modified xsi:type="dcterms:W3CDTF">2021-04-29T21:28:27Z</dcterms:modified>
</cp:coreProperties>
</file>